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428" r:id="rId5"/>
    <p:sldId id="598" r:id="rId6"/>
    <p:sldId id="625" r:id="rId7"/>
    <p:sldId id="627" r:id="rId8"/>
    <p:sldId id="626" r:id="rId9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728" userDrawn="1">
          <p15:clr>
            <a:srgbClr val="A4A3A4"/>
          </p15:clr>
        </p15:guide>
        <p15:guide id="4" orient="horz" pos="1296" userDrawn="1">
          <p15:clr>
            <a:srgbClr val="A4A3A4"/>
          </p15:clr>
        </p15:guide>
        <p15:guide id="5" orient="horz" pos="864" userDrawn="1">
          <p15:clr>
            <a:srgbClr val="A4A3A4"/>
          </p15:clr>
        </p15:guide>
        <p15:guide id="6" orient="horz" pos="434" userDrawn="1">
          <p15:clr>
            <a:srgbClr val="A4A3A4"/>
          </p15:clr>
        </p15:guide>
        <p15:guide id="7" orient="horz" pos="2590" userDrawn="1">
          <p15:clr>
            <a:srgbClr val="A4A3A4"/>
          </p15:clr>
        </p15:guide>
        <p15:guide id="8" orient="horz" pos="3022" userDrawn="1">
          <p15:clr>
            <a:srgbClr val="A4A3A4"/>
          </p15:clr>
        </p15:guide>
        <p15:guide id="9" orient="horz" pos="3454" userDrawn="1">
          <p15:clr>
            <a:srgbClr val="A4A3A4"/>
          </p15:clr>
        </p15:guide>
        <p15:guide id="10" orient="horz" pos="3884" userDrawn="1">
          <p15:clr>
            <a:srgbClr val="A4A3A4"/>
          </p15:clr>
        </p15:guide>
        <p15:guide id="11" pos="3359" userDrawn="1">
          <p15:clr>
            <a:srgbClr val="A4A3A4"/>
          </p15:clr>
        </p15:guide>
        <p15:guide id="12" pos="2880" userDrawn="1">
          <p15:clr>
            <a:srgbClr val="A4A3A4"/>
          </p15:clr>
        </p15:guide>
        <p15:guide id="13" pos="2398" userDrawn="1">
          <p15:clr>
            <a:srgbClr val="A4A3A4"/>
          </p15:clr>
        </p15:guide>
        <p15:guide id="14" pos="1920" userDrawn="1">
          <p15:clr>
            <a:srgbClr val="A4A3A4"/>
          </p15:clr>
        </p15:guide>
        <p15:guide id="15" pos="1438" userDrawn="1">
          <p15:clr>
            <a:srgbClr val="A4A3A4"/>
          </p15:clr>
        </p15:guide>
        <p15:guide id="16" pos="960" userDrawn="1">
          <p15:clr>
            <a:srgbClr val="A4A3A4"/>
          </p15:clr>
        </p15:guide>
        <p15:guide id="17" pos="479" userDrawn="1">
          <p15:clr>
            <a:srgbClr val="A4A3A4"/>
          </p15:clr>
        </p15:guide>
        <p15:guide id="18" pos="4320" userDrawn="1">
          <p15:clr>
            <a:srgbClr val="A4A3A4"/>
          </p15:clr>
        </p15:guide>
        <p15:guide id="19" pos="4798" userDrawn="1">
          <p15:clr>
            <a:srgbClr val="A4A3A4"/>
          </p15:clr>
        </p15:guide>
        <p15:guide id="20" pos="5278" userDrawn="1">
          <p15:clr>
            <a:srgbClr val="A4A3A4"/>
          </p15:clr>
        </p15:guide>
        <p15:guide id="21" pos="5756" userDrawn="1">
          <p15:clr>
            <a:srgbClr val="A4A3A4"/>
          </p15:clr>
        </p15:guide>
        <p15:guide id="22" pos="6236" userDrawn="1">
          <p15:clr>
            <a:srgbClr val="A4A3A4"/>
          </p15:clr>
        </p15:guide>
        <p15:guide id="23" pos="6718" userDrawn="1">
          <p15:clr>
            <a:srgbClr val="A4A3A4"/>
          </p15:clr>
        </p15:guide>
        <p15:guide id="24" pos="7198" userDrawn="1">
          <p15:clr>
            <a:srgbClr val="A4A3A4"/>
          </p15:clr>
        </p15:guide>
        <p15:guide id="25" orient="horz" pos="2152">
          <p15:clr>
            <a:srgbClr val="A4A3A4"/>
          </p15:clr>
        </p15:guide>
        <p15:guide id="26" orient="horz" pos="87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9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FE0F64"/>
    <a:srgbClr val="0655FA"/>
    <a:srgbClr val="40B9E6"/>
    <a:srgbClr val="FE570D"/>
    <a:srgbClr val="55BD5A"/>
    <a:srgbClr val="E71401"/>
    <a:srgbClr val="C6C6C6"/>
    <a:srgbClr val="028C59"/>
    <a:srgbClr val="14066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038" y="96"/>
      </p:cViewPr>
      <p:guideLst>
        <p:guide pos="3840"/>
        <p:guide orient="horz" pos="2160"/>
        <p:guide orient="horz" pos="1728"/>
        <p:guide orient="horz" pos="1296"/>
        <p:guide orient="horz" pos="864"/>
        <p:guide orient="horz" pos="434"/>
        <p:guide orient="horz" pos="2590"/>
        <p:guide orient="horz" pos="3022"/>
        <p:guide orient="horz" pos="3454"/>
        <p:guide orient="horz" pos="3884"/>
        <p:guide pos="3359"/>
        <p:guide pos="2880"/>
        <p:guide pos="2398"/>
        <p:guide pos="1920"/>
        <p:guide pos="1438"/>
        <p:guide pos="960"/>
        <p:guide pos="479"/>
        <p:guide pos="4320"/>
        <p:guide pos="4798"/>
        <p:guide pos="5278"/>
        <p:guide pos="5756"/>
        <p:guide pos="6236"/>
        <p:guide pos="6718"/>
        <p:guide pos="7198"/>
        <p:guide orient="horz" pos="2152"/>
        <p:guide orient="horz" pos="8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8427" cy="511731"/>
          </a:xfrm>
          <a:prstGeom prst="rect">
            <a:avLst/>
          </a:prstGeom>
        </p:spPr>
        <p:txBody>
          <a:bodyPr vert="horz" lIns="96354" tIns="48178" rIns="96354" bIns="4817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3" y="1"/>
            <a:ext cx="3078427" cy="511731"/>
          </a:xfrm>
          <a:prstGeom prst="rect">
            <a:avLst/>
          </a:prstGeom>
        </p:spPr>
        <p:txBody>
          <a:bodyPr vert="horz" lIns="96354" tIns="48178" rIns="96354" bIns="48178" rtlCol="0"/>
          <a:lstStyle>
            <a:lvl1pPr algn="r">
              <a:defRPr sz="1200"/>
            </a:lvl1pPr>
          </a:lstStyle>
          <a:p>
            <a:fld id="{4A71F510-2865-AD40-B295-EFE53B47B615}" type="datetimeFigureOut">
              <a:rPr lang="en-US" smtClean="0"/>
              <a:pPr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8427" cy="511731"/>
          </a:xfrm>
          <a:prstGeom prst="rect">
            <a:avLst/>
          </a:prstGeom>
        </p:spPr>
        <p:txBody>
          <a:bodyPr vert="horz" lIns="96354" tIns="48178" rIns="96354" bIns="4817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3" y="9721107"/>
            <a:ext cx="3078427" cy="511731"/>
          </a:xfrm>
          <a:prstGeom prst="rect">
            <a:avLst/>
          </a:prstGeom>
        </p:spPr>
        <p:txBody>
          <a:bodyPr vert="horz" lIns="96354" tIns="48178" rIns="96354" bIns="48178" rtlCol="0" anchor="b"/>
          <a:lstStyle>
            <a:lvl1pPr algn="r">
              <a:defRPr sz="1200"/>
            </a:lvl1pPr>
          </a:lstStyle>
          <a:p>
            <a:fld id="{FB7C96FB-A7F6-4D46-979D-BE69A3DE088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753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8427" cy="513508"/>
          </a:xfrm>
          <a:prstGeom prst="rect">
            <a:avLst/>
          </a:prstGeom>
        </p:spPr>
        <p:txBody>
          <a:bodyPr vert="horz" lIns="96354" tIns="48178" rIns="96354" bIns="48178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3" y="1"/>
            <a:ext cx="3078427" cy="513508"/>
          </a:xfrm>
          <a:prstGeom prst="rect">
            <a:avLst/>
          </a:prstGeom>
        </p:spPr>
        <p:txBody>
          <a:bodyPr vert="horz" lIns="96354" tIns="48178" rIns="96354" bIns="48178" rtlCol="0"/>
          <a:lstStyle>
            <a:lvl1pPr algn="r">
              <a:defRPr sz="1200"/>
            </a:lvl1pPr>
          </a:lstStyle>
          <a:p>
            <a:fld id="{038A2DA8-FDC1-D147-9E87-8AE9AC161936}" type="datetimeFigureOut">
              <a:rPr lang="en-GB" smtClean="0"/>
              <a:pPr/>
              <a:t>15/10/2021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5213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4" tIns="48178" rIns="96354" bIns="4817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9"/>
            <a:ext cx="5683250" cy="4029879"/>
          </a:xfrm>
          <a:prstGeom prst="rect">
            <a:avLst/>
          </a:prstGeom>
        </p:spPr>
        <p:txBody>
          <a:bodyPr vert="horz" lIns="96354" tIns="48178" rIns="96354" bIns="48178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8427" cy="513507"/>
          </a:xfrm>
          <a:prstGeom prst="rect">
            <a:avLst/>
          </a:prstGeom>
        </p:spPr>
        <p:txBody>
          <a:bodyPr vert="horz" lIns="96354" tIns="48178" rIns="96354" bIns="48178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6354" tIns="48178" rIns="96354" bIns="48178" rtlCol="0" anchor="b"/>
          <a:lstStyle>
            <a:lvl1pPr algn="r">
              <a:defRPr sz="1200"/>
            </a:lvl1pPr>
          </a:lstStyle>
          <a:p>
            <a:fld id="{1A54B304-E99A-554B-A154-AA493B70D9FA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3023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1" y="1723877"/>
            <a:ext cx="7616824" cy="1368425"/>
          </a:xfrm>
        </p:spPr>
        <p:txBody>
          <a:bodyPr anchor="t">
            <a:no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2825" y="3429007"/>
            <a:ext cx="6109388" cy="276999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5519" y="3429007"/>
            <a:ext cx="1510613" cy="276999"/>
          </a:xfrm>
        </p:spPr>
        <p:txBody>
          <a:bodyPr anchor="t">
            <a:noAutofit/>
          </a:bodyPr>
          <a:lstStyle>
            <a:lvl1pPr>
              <a:lnSpc>
                <a:spcPct val="90000"/>
              </a:lnSpc>
              <a:defRPr sz="1800">
                <a:solidFill>
                  <a:schemeClr val="tx1"/>
                </a:solidFill>
              </a:defRPr>
            </a:lvl1pPr>
          </a:lstStyle>
          <a:p>
            <a:fld id="{4EB881E1-1830-4997-81A9-A6CA7AA27285}" type="datetime1">
              <a:rPr lang="es-ES" smtClean="0"/>
              <a:t>15/10/2021</a:t>
            </a:fld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 rot="16200000">
            <a:off x="1615349" y="-157777"/>
            <a:ext cx="691602" cy="239829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0116" y="5536543"/>
            <a:ext cx="3075759" cy="661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318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fld id="{7295A037-837A-425E-BA67-DD2BC9329562}" type="datetime1">
              <a:rPr lang="es-ES" smtClean="0"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fld id="{1ED2235E-0982-3B42-A838-A74550CD4449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61999" y="1085366"/>
            <a:ext cx="8375651" cy="276999"/>
          </a:xfrm>
        </p:spPr>
        <p:txBody>
          <a:bodyPr rIns="0">
            <a:noAutofit/>
          </a:bodyPr>
          <a:lstStyle>
            <a:lvl1pPr>
              <a:defRPr sz="1800"/>
            </a:lvl1pPr>
          </a:lstStyle>
          <a:p>
            <a:pPr lvl="0"/>
            <a:r>
              <a:rPr lang="en-GB"/>
              <a:t>Click to edit Master subtitle style if required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5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772211" y="6264005"/>
            <a:ext cx="1510613" cy="153888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F0E1D966-707B-4EF0-81FA-07211DFE24A2}" type="datetime1">
              <a:rPr lang="es-ES" smtClean="0"/>
              <a:t>15/10/2021</a:t>
            </a:fld>
            <a:endParaRPr lang="en-GB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82825" y="6264005"/>
            <a:ext cx="8381999" cy="153888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64825" y="6264005"/>
            <a:ext cx="762000" cy="153888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1ED2235E-0982-3B42-A838-A74550CD4449}" type="slidenum">
              <a:rPr lang="en-GB" smtClean="0"/>
              <a:pPr/>
              <a:t>‹Nº›</a:t>
            </a:fld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1119" y="689732"/>
            <a:ext cx="1895417" cy="40767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759392" y="688247"/>
            <a:ext cx="986996" cy="3422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en-GB">
              <a:solidFill>
                <a:srgbClr val="0655FA"/>
              </a:solidFill>
            </a:endParaRPr>
          </a:p>
        </p:txBody>
      </p:sp>
      <p:sp>
        <p:nvSpPr>
          <p:cNvPr id="15" name="Title 9"/>
          <p:cNvSpPr>
            <a:spLocks noGrp="1"/>
          </p:cNvSpPr>
          <p:nvPr>
            <p:ph type="title" hasCustomPrompt="1"/>
          </p:nvPr>
        </p:nvSpPr>
        <p:spPr>
          <a:xfrm>
            <a:off x="2082306" y="615086"/>
            <a:ext cx="5534519" cy="3495811"/>
          </a:xfrm>
        </p:spPr>
        <p:txBody>
          <a:bodyPr>
            <a:no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</a:t>
            </a:r>
            <a:br>
              <a:rPr lang="en-GB"/>
            </a:br>
            <a:r>
              <a:rPr lang="en-GB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6043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1999" y="2057399"/>
            <a:ext cx="5334001" cy="410845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9" y="2057399"/>
            <a:ext cx="5330825" cy="410845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0BF0-4CDF-4535-82CC-5C3B645F310D}" type="datetime1">
              <a:rPr lang="es-ES" smtClean="0"/>
              <a:t>15/10/2021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235E-0982-3B42-A838-A74550CD4449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61999" y="1085366"/>
            <a:ext cx="8375651" cy="276999"/>
          </a:xfrm>
        </p:spPr>
        <p:txBody>
          <a:bodyPr rIns="0">
            <a:noAutofit/>
          </a:bodyPr>
          <a:lstStyle>
            <a:lvl1pPr>
              <a:defRPr sz="1800"/>
            </a:lvl1pPr>
          </a:lstStyle>
          <a:p>
            <a:pPr lvl="0"/>
            <a:r>
              <a:rPr lang="en-GB"/>
              <a:t>Click to edit Master subtitle style if required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7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057399"/>
            <a:ext cx="3554412" cy="410845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6413" y="2057399"/>
            <a:ext cx="3554411" cy="410845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AA4E6-31AC-42A0-9477-DF96F54DBB1D}" type="datetime1">
              <a:rPr lang="es-ES" smtClean="0"/>
              <a:t>15/10/2021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235E-0982-3B42-A838-A74550CD4449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12" name="Content Placeholder 3"/>
          <p:cNvSpPr>
            <a:spLocks noGrp="1"/>
          </p:cNvSpPr>
          <p:nvPr>
            <p:ph sz="half" idx="13"/>
          </p:nvPr>
        </p:nvSpPr>
        <p:spPr>
          <a:xfrm>
            <a:off x="7870824" y="2057400"/>
            <a:ext cx="3554411" cy="410845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761999" y="1085366"/>
            <a:ext cx="8375651" cy="276999"/>
          </a:xfrm>
        </p:spPr>
        <p:txBody>
          <a:bodyPr rIns="0">
            <a:noAutofit/>
          </a:bodyPr>
          <a:lstStyle>
            <a:lvl1pPr>
              <a:defRPr sz="1800"/>
            </a:lvl1pPr>
          </a:lstStyle>
          <a:p>
            <a:pPr lvl="0"/>
            <a:r>
              <a:rPr lang="en-GB"/>
              <a:t>Click to edit Master subtitle style if required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9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spcAft>
                <a:spcPts val="1200"/>
              </a:spcAft>
              <a:defRPr sz="3800"/>
            </a:lvl1pPr>
            <a:lvl2pPr>
              <a:defRPr i="1"/>
            </a:lvl2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D23D-5F02-47EA-BB19-0931C6E5C757}" type="datetime1">
              <a:rPr lang="es-ES" smtClean="0"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235E-0982-3B42-A838-A74550CD4449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61999" y="1085366"/>
            <a:ext cx="8375651" cy="276999"/>
          </a:xfrm>
        </p:spPr>
        <p:txBody>
          <a:bodyPr rIns="0">
            <a:noAutofit/>
          </a:bodyPr>
          <a:lstStyle>
            <a:lvl1pPr>
              <a:defRPr sz="1800"/>
            </a:lvl1pPr>
          </a:lstStyle>
          <a:p>
            <a:pPr lvl="0"/>
            <a:r>
              <a:rPr lang="en-GB"/>
              <a:t>Click to edit Master subtitle style if required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15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 Message Onl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AC2948-CF2E-4D6E-BCA0-BE79CC9EC003}" type="datetime1">
              <a:rPr lang="es-ES" smtClean="0"/>
              <a:t>15/10/2021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D2235E-0982-3B42-A838-A74550CD4449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1845391" y="-394416"/>
            <a:ext cx="878042" cy="3044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en-GB">
              <a:solidFill>
                <a:schemeClr val="accent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72211" y="1905918"/>
            <a:ext cx="7606614" cy="3577306"/>
          </a:xfrm>
        </p:spPr>
        <p:txBody>
          <a:bodyPr/>
          <a:lstStyle>
            <a:lvl1pPr>
              <a:defRPr sz="48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128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4EB5-0D0B-4031-8705-686B031540D2}" type="datetime1">
              <a:rPr lang="es-ES" smtClean="0"/>
              <a:t>15/10/2021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235E-0982-3B42-A838-A74550CD4449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761999" y="1085366"/>
            <a:ext cx="8375651" cy="276999"/>
          </a:xfrm>
        </p:spPr>
        <p:txBody>
          <a:bodyPr rIns="0">
            <a:noAutofit/>
          </a:bodyPr>
          <a:lstStyle>
            <a:lvl1pPr>
              <a:defRPr sz="1800"/>
            </a:lvl1pPr>
          </a:lstStyle>
          <a:p>
            <a:pPr lvl="0"/>
            <a:r>
              <a:rPr lang="en-GB"/>
              <a:t>Click to edit Master subtitle style if required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60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7A181-14B8-457B-AB7F-1179E2C6EB53}" type="datetime1">
              <a:rPr lang="es-ES" smtClean="0"/>
              <a:t>15/10/2021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235E-0982-3B42-A838-A74550CD4449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808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1999" y="670121"/>
            <a:ext cx="8375651" cy="394980"/>
          </a:xfrm>
          <a:prstGeom prst="rect">
            <a:avLst/>
          </a:prstGeom>
        </p:spPr>
        <p:txBody>
          <a:bodyPr vert="horz" wrap="square" lIns="0" tIns="0" rIns="0" bIns="0" rtlCol="0" anchor="t">
            <a:noAutofit/>
          </a:bodyPr>
          <a:lstStyle/>
          <a:p>
            <a:r>
              <a:rPr lang="es-ES" noProof="0"/>
              <a:t>Haga clic para modificar el estilo de título del patrón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999" y="2055703"/>
            <a:ext cx="10664825" cy="4110147"/>
          </a:xfrm>
          <a:prstGeom prst="rect">
            <a:avLst/>
          </a:prstGeom>
        </p:spPr>
        <p:txBody>
          <a:bodyPr vert="horz" wrap="square" lIns="0" tIns="0" rIns="180000" bIns="0" rtlCol="0">
            <a:no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2211" y="6264005"/>
            <a:ext cx="1510613" cy="15388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l"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8340DB45-AED1-4248-8CE5-5FBD9C8E05CB}" type="datetime1">
              <a:rPr lang="es-ES" noProof="0" smtClean="0"/>
              <a:t>15/10/2021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825" y="6264005"/>
            <a:ext cx="8381999" cy="15388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l"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4825" y="6264005"/>
            <a:ext cx="762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algn="r">
              <a:defRPr sz="10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1ED2235E-0982-3B42-A838-A74550CD4449}" type="slidenum">
              <a:rPr lang="en-GB" noProof="0" smtClean="0"/>
              <a:pPr/>
              <a:t>‹Nº›</a:t>
            </a:fld>
            <a:endParaRPr lang="en-GB" noProof="0"/>
          </a:p>
        </p:txBody>
      </p:sp>
      <p:sp>
        <p:nvSpPr>
          <p:cNvPr id="10" name="Rectangle 9"/>
          <p:cNvSpPr/>
          <p:nvPr/>
        </p:nvSpPr>
        <p:spPr>
          <a:xfrm>
            <a:off x="403225" y="688975"/>
            <a:ext cx="196850" cy="6826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en-GB" noProof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1119" y="689732"/>
            <a:ext cx="1895417" cy="407673"/>
          </a:xfrm>
          <a:prstGeom prst="rect">
            <a:avLst/>
          </a:prstGeom>
        </p:spPr>
      </p:pic>
      <p:sp>
        <p:nvSpPr>
          <p:cNvPr id="9" name="MSIPCMContentMarking" descr="{&quot;HashCode&quot;:-75512786,&quot;Placement&quot;:&quot;Header&quot;,&quot;Top&quot;:0.0,&quot;Left&quot;:450.693634,&quot;SlideWidth&quot;:960,&quot;SlideHeight&quot;:540}">
            <a:extLst>
              <a:ext uri="{FF2B5EF4-FFF2-40B4-BE49-F238E27FC236}">
                <a16:creationId xmlns:a16="http://schemas.microsoft.com/office/drawing/2014/main" id="{EC24F38D-149B-441E-B324-A48B8D91D89B}"/>
              </a:ext>
            </a:extLst>
          </p:cNvPr>
          <p:cNvSpPr txBox="1"/>
          <p:nvPr userDrawn="1"/>
        </p:nvSpPr>
        <p:spPr>
          <a:xfrm>
            <a:off x="5723809" y="0"/>
            <a:ext cx="744382" cy="21764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s-ES" sz="8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  <a:endParaRPr lang="es-ES" sz="8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2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65" r:id="rId3"/>
    <p:sldLayoutId id="2147483652" r:id="rId4"/>
    <p:sldLayoutId id="2147483657" r:id="rId5"/>
    <p:sldLayoutId id="2147483658" r:id="rId6"/>
    <p:sldLayoutId id="2147483659" r:id="rId7"/>
    <p:sldLayoutId id="2147483654" r:id="rId8"/>
    <p:sldLayoutId id="2147483655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/>
        <a:buNone/>
        <a:tabLst>
          <a:tab pos="1057275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85750" indent="-28575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Lucida Grande"/>
        <a:buChar char="-"/>
        <a:tabLst>
          <a:tab pos="1057275" algn="l"/>
        </a:tabLst>
        <a:defRPr sz="180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539750" indent="-2698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Lucida Grande"/>
        <a:buChar char="-"/>
        <a:tabLst>
          <a:tab pos="1057275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1338" indent="-27146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Lucida Grande"/>
        <a:buChar char="-"/>
        <a:tabLst>
          <a:tab pos="1057275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541338" indent="-27146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Lucida Grande"/>
        <a:buChar char="-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80" userDrawn="1">
          <p15:clr>
            <a:srgbClr val="F26B43"/>
          </p15:clr>
        </p15:guide>
        <p15:guide id="4" pos="1920" userDrawn="1">
          <p15:clr>
            <a:srgbClr val="F26B43"/>
          </p15:clr>
        </p15:guide>
        <p15:guide id="5" pos="960" userDrawn="1">
          <p15:clr>
            <a:srgbClr val="F26B43"/>
          </p15:clr>
        </p15:guide>
        <p15:guide id="6" pos="1438" userDrawn="1">
          <p15:clr>
            <a:srgbClr val="F26B43"/>
          </p15:clr>
        </p15:guide>
        <p15:guide id="7" pos="2398" userDrawn="1">
          <p15:clr>
            <a:srgbClr val="F26B43"/>
          </p15:clr>
        </p15:guide>
        <p15:guide id="8" pos="2880" userDrawn="1">
          <p15:clr>
            <a:srgbClr val="F26B43"/>
          </p15:clr>
        </p15:guide>
        <p15:guide id="9" pos="3360" userDrawn="1">
          <p15:clr>
            <a:srgbClr val="F26B43"/>
          </p15:clr>
        </p15:guide>
        <p15:guide id="10" pos="4320" userDrawn="1">
          <p15:clr>
            <a:srgbClr val="F26B43"/>
          </p15:clr>
        </p15:guide>
        <p15:guide id="11" pos="4798" userDrawn="1">
          <p15:clr>
            <a:srgbClr val="F26B43"/>
          </p15:clr>
        </p15:guide>
        <p15:guide id="12" pos="5278" userDrawn="1">
          <p15:clr>
            <a:srgbClr val="F26B43"/>
          </p15:clr>
        </p15:guide>
        <p15:guide id="13" pos="5756" userDrawn="1">
          <p15:clr>
            <a:srgbClr val="F26B43"/>
          </p15:clr>
        </p15:guide>
        <p15:guide id="14" pos="6236" userDrawn="1">
          <p15:clr>
            <a:srgbClr val="F26B43"/>
          </p15:clr>
        </p15:guide>
        <p15:guide id="15" pos="6718" userDrawn="1">
          <p15:clr>
            <a:srgbClr val="F26B43"/>
          </p15:clr>
        </p15:guide>
        <p15:guide id="16" pos="7197" userDrawn="1">
          <p15:clr>
            <a:srgbClr val="F26B43"/>
          </p15:clr>
        </p15:guide>
        <p15:guide id="17" orient="horz" pos="1728" userDrawn="1">
          <p15:clr>
            <a:srgbClr val="F26B43"/>
          </p15:clr>
        </p15:guide>
        <p15:guide id="18" orient="horz" pos="1296" userDrawn="1">
          <p15:clr>
            <a:srgbClr val="F26B43"/>
          </p15:clr>
        </p15:guide>
        <p15:guide id="19" orient="horz" pos="864" userDrawn="1">
          <p15:clr>
            <a:srgbClr val="F26B43"/>
          </p15:clr>
        </p15:guide>
        <p15:guide id="20" orient="horz" pos="434" userDrawn="1">
          <p15:clr>
            <a:srgbClr val="F26B43"/>
          </p15:clr>
        </p15:guide>
        <p15:guide id="21" orient="horz" pos="2590" userDrawn="1">
          <p15:clr>
            <a:srgbClr val="F26B43"/>
          </p15:clr>
        </p15:guide>
        <p15:guide id="22" orient="horz" pos="3022" userDrawn="1">
          <p15:clr>
            <a:srgbClr val="F26B43"/>
          </p15:clr>
        </p15:guide>
        <p15:guide id="23" orient="horz" pos="3454" userDrawn="1">
          <p15:clr>
            <a:srgbClr val="F26B43"/>
          </p15:clr>
        </p15:guide>
        <p15:guide id="24" orient="horz" pos="38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s://enelcom-my.sharepoint.com/personal/marialuz_colmenares_enel_com/Documents/PROYECTOS/Checklist.%20Cambio-Psico/Borrador%20Checklist%20PS_Cambios%20Organizativos%20v.3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62000" y="1723877"/>
            <a:ext cx="10673507" cy="1946080"/>
          </a:xfrm>
        </p:spPr>
        <p:txBody>
          <a:bodyPr/>
          <a:lstStyle/>
          <a:p>
            <a:pPr>
              <a:spcBef>
                <a:spcPct val="50000"/>
              </a:spcBef>
              <a:spcAft>
                <a:spcPts val="6600"/>
              </a:spcAft>
            </a:pPr>
            <a:r>
              <a:rPr lang="es-ES" sz="3200" b="0" dirty="0">
                <a:latin typeface="+mn-lt"/>
                <a:cs typeface="Arial" pitchFamily="34" charset="0"/>
              </a:rPr>
              <a:t>Estimación factores de riesgo psicosocial ante cambios organizativos.</a:t>
            </a:r>
            <a:br>
              <a:rPr lang="es-ES" sz="3200" b="0" dirty="0">
                <a:latin typeface="+mn-lt"/>
                <a:cs typeface="Arial" pitchFamily="34" charset="0"/>
              </a:rPr>
            </a:br>
            <a:endParaRPr lang="es-ES" sz="2400" b="0" dirty="0">
              <a:latin typeface="+mn-lt"/>
              <a:cs typeface="Arial" pitchFamily="34" charset="0"/>
            </a:endParaRPr>
          </a:p>
        </p:txBody>
      </p:sp>
      <p:sp>
        <p:nvSpPr>
          <p:cNvPr id="3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5245525"/>
            <a:ext cx="4296383" cy="522978"/>
          </a:xfrm>
        </p:spPr>
        <p:txBody>
          <a:bodyPr/>
          <a:lstStyle/>
          <a:p>
            <a:r>
              <a:rPr lang="es-ES_tradnl" sz="1400" dirty="0">
                <a:solidFill>
                  <a:schemeClr val="bg1">
                    <a:lumMod val="65000"/>
                  </a:schemeClr>
                </a:solidFill>
              </a:rPr>
              <a:t>Servicio de Prevención Mancomunado</a:t>
            </a:r>
          </a:p>
          <a:p>
            <a:r>
              <a:rPr lang="es-ES_tradnl" sz="1400" dirty="0">
                <a:solidFill>
                  <a:schemeClr val="bg1">
                    <a:lumMod val="65000"/>
                  </a:schemeClr>
                </a:solidFill>
              </a:rPr>
              <a:t>Octubre 2021</a:t>
            </a:r>
          </a:p>
        </p:txBody>
      </p:sp>
    </p:spTree>
    <p:extLst>
      <p:ext uri="{BB962C8B-B14F-4D97-AF65-F5344CB8AC3E}">
        <p14:creationId xmlns:p14="http://schemas.microsoft.com/office/powerpoint/2010/main" val="1535906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8 Rectángulo"/>
          <p:cNvSpPr/>
          <p:nvPr/>
        </p:nvSpPr>
        <p:spPr>
          <a:xfrm>
            <a:off x="665657" y="626064"/>
            <a:ext cx="8555835" cy="954099"/>
          </a:xfrm>
          <a:prstGeom prst="rect">
            <a:avLst/>
          </a:prstGeom>
        </p:spPr>
        <p:txBody>
          <a:bodyPr wrap="square" lIns="91433" tIns="45716" rIns="91433" bIns="45716">
            <a:spAutoFit/>
          </a:bodyPr>
          <a:lstStyle/>
          <a:p>
            <a:r>
              <a:rPr lang="es-ES_tradnl" sz="2800" b="1" dirty="0">
                <a:cs typeface="Arial"/>
              </a:rPr>
              <a:t>Proceso general Evaluación Factores de Riesgo Psicosocial</a:t>
            </a:r>
            <a:endParaRPr lang="es-ES_tradnl" sz="2000" b="1" dirty="0">
              <a:cs typeface="Arial"/>
            </a:endParaRPr>
          </a:p>
        </p:txBody>
      </p:sp>
      <p:sp>
        <p:nvSpPr>
          <p:cNvPr id="13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10913021" y="6616704"/>
            <a:ext cx="762000" cy="153888"/>
          </a:xfrm>
        </p:spPr>
        <p:txBody>
          <a:bodyPr/>
          <a:lstStyle/>
          <a:p>
            <a:fld id="{1ED2235E-0982-3B42-A838-A74550CD4449}" type="slidenum">
              <a:rPr lang="en-GB" smtClean="0"/>
              <a:pPr/>
              <a:t>2</a:t>
            </a:fld>
            <a:endParaRPr lang="en-GB"/>
          </a:p>
        </p:txBody>
      </p:sp>
      <p:grpSp>
        <p:nvGrpSpPr>
          <p:cNvPr id="41" name="Grupo 40">
            <a:extLst>
              <a:ext uri="{FF2B5EF4-FFF2-40B4-BE49-F238E27FC236}">
                <a16:creationId xmlns:a16="http://schemas.microsoft.com/office/drawing/2014/main" id="{0999656B-E5E3-4FCE-A51C-7C413B757251}"/>
              </a:ext>
            </a:extLst>
          </p:cNvPr>
          <p:cNvGrpSpPr/>
          <p:nvPr/>
        </p:nvGrpSpPr>
        <p:grpSpPr>
          <a:xfrm>
            <a:off x="665657" y="1860712"/>
            <a:ext cx="5779660" cy="4217259"/>
            <a:chOff x="2632484" y="662128"/>
            <a:chExt cx="5126382" cy="5252140"/>
          </a:xfrm>
        </p:grpSpPr>
        <p:sp>
          <p:nvSpPr>
            <p:cNvPr id="42" name="Flecha: circular 41">
              <a:extLst>
                <a:ext uri="{FF2B5EF4-FFF2-40B4-BE49-F238E27FC236}">
                  <a16:creationId xmlns:a16="http://schemas.microsoft.com/office/drawing/2014/main" id="{CB3386AF-FF91-42F5-A55C-8CBF8028484D}"/>
                </a:ext>
              </a:extLst>
            </p:cNvPr>
            <p:cNvSpPr/>
            <p:nvPr/>
          </p:nvSpPr>
          <p:spPr>
            <a:xfrm>
              <a:off x="3060068" y="1469147"/>
              <a:ext cx="4263251" cy="4184525"/>
            </a:xfrm>
            <a:prstGeom prst="circularArrow">
              <a:avLst>
                <a:gd name="adj1" fmla="val 5544"/>
                <a:gd name="adj2" fmla="val 520054"/>
                <a:gd name="adj3" fmla="val 13773147"/>
                <a:gd name="adj4" fmla="val 17387655"/>
                <a:gd name="adj5" fmla="val 5757"/>
              </a:avLst>
            </a:pr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55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55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Forma libre: forma 42">
              <a:extLst>
                <a:ext uri="{FF2B5EF4-FFF2-40B4-BE49-F238E27FC236}">
                  <a16:creationId xmlns:a16="http://schemas.microsoft.com/office/drawing/2014/main" id="{DA812E87-FA39-429B-9616-94363CA0F099}"/>
                </a:ext>
              </a:extLst>
            </p:cNvPr>
            <p:cNvSpPr/>
            <p:nvPr/>
          </p:nvSpPr>
          <p:spPr>
            <a:xfrm>
              <a:off x="5619361" y="662128"/>
              <a:ext cx="1316137" cy="980903"/>
            </a:xfrm>
            <a:custGeom>
              <a:avLst/>
              <a:gdLst>
                <a:gd name="connsiteX0" fmla="*/ 0 w 1961806"/>
                <a:gd name="connsiteY0" fmla="*/ 163487 h 980903"/>
                <a:gd name="connsiteX1" fmla="*/ 163487 w 1961806"/>
                <a:gd name="connsiteY1" fmla="*/ 0 h 980903"/>
                <a:gd name="connsiteX2" fmla="*/ 1798319 w 1961806"/>
                <a:gd name="connsiteY2" fmla="*/ 0 h 980903"/>
                <a:gd name="connsiteX3" fmla="*/ 1961806 w 1961806"/>
                <a:gd name="connsiteY3" fmla="*/ 163487 h 980903"/>
                <a:gd name="connsiteX4" fmla="*/ 1961806 w 1961806"/>
                <a:gd name="connsiteY4" fmla="*/ 817416 h 980903"/>
                <a:gd name="connsiteX5" fmla="*/ 1798319 w 1961806"/>
                <a:gd name="connsiteY5" fmla="*/ 980903 h 980903"/>
                <a:gd name="connsiteX6" fmla="*/ 163487 w 1961806"/>
                <a:gd name="connsiteY6" fmla="*/ 980903 h 980903"/>
                <a:gd name="connsiteX7" fmla="*/ 0 w 1961806"/>
                <a:gd name="connsiteY7" fmla="*/ 817416 h 980903"/>
                <a:gd name="connsiteX8" fmla="*/ 0 w 1961806"/>
                <a:gd name="connsiteY8" fmla="*/ 163487 h 980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1806" h="980903">
                  <a:moveTo>
                    <a:pt x="0" y="163487"/>
                  </a:moveTo>
                  <a:cubicBezTo>
                    <a:pt x="0" y="73196"/>
                    <a:pt x="73196" y="0"/>
                    <a:pt x="163487" y="0"/>
                  </a:cubicBezTo>
                  <a:lnTo>
                    <a:pt x="1798319" y="0"/>
                  </a:lnTo>
                  <a:cubicBezTo>
                    <a:pt x="1888610" y="0"/>
                    <a:pt x="1961806" y="73196"/>
                    <a:pt x="1961806" y="163487"/>
                  </a:cubicBezTo>
                  <a:lnTo>
                    <a:pt x="1961806" y="817416"/>
                  </a:lnTo>
                  <a:cubicBezTo>
                    <a:pt x="1961806" y="907707"/>
                    <a:pt x="1888610" y="980903"/>
                    <a:pt x="1798319" y="980903"/>
                  </a:cubicBezTo>
                  <a:lnTo>
                    <a:pt x="163487" y="980903"/>
                  </a:lnTo>
                  <a:cubicBezTo>
                    <a:pt x="73196" y="980903"/>
                    <a:pt x="0" y="907707"/>
                    <a:pt x="0" y="817416"/>
                  </a:cubicBezTo>
                  <a:lnTo>
                    <a:pt x="0" y="16348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464" tIns="116464" rIns="116464" bIns="116464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400" kern="1200" dirty="0"/>
                <a:t>Evaluación inicial</a:t>
              </a:r>
            </a:p>
          </p:txBody>
        </p:sp>
        <p:sp>
          <p:nvSpPr>
            <p:cNvPr id="44" name="Forma libre: forma 43">
              <a:extLst>
                <a:ext uri="{FF2B5EF4-FFF2-40B4-BE49-F238E27FC236}">
                  <a16:creationId xmlns:a16="http://schemas.microsoft.com/office/drawing/2014/main" id="{5A308768-BFD2-46AA-8E6E-6CC707ECF316}"/>
                </a:ext>
              </a:extLst>
            </p:cNvPr>
            <p:cNvSpPr/>
            <p:nvPr/>
          </p:nvSpPr>
          <p:spPr>
            <a:xfrm>
              <a:off x="6442730" y="2782263"/>
              <a:ext cx="1316136" cy="1329964"/>
            </a:xfrm>
            <a:custGeom>
              <a:avLst/>
              <a:gdLst>
                <a:gd name="connsiteX0" fmla="*/ 0 w 1961806"/>
                <a:gd name="connsiteY0" fmla="*/ 163487 h 980903"/>
                <a:gd name="connsiteX1" fmla="*/ 163487 w 1961806"/>
                <a:gd name="connsiteY1" fmla="*/ 0 h 980903"/>
                <a:gd name="connsiteX2" fmla="*/ 1798319 w 1961806"/>
                <a:gd name="connsiteY2" fmla="*/ 0 h 980903"/>
                <a:gd name="connsiteX3" fmla="*/ 1961806 w 1961806"/>
                <a:gd name="connsiteY3" fmla="*/ 163487 h 980903"/>
                <a:gd name="connsiteX4" fmla="*/ 1961806 w 1961806"/>
                <a:gd name="connsiteY4" fmla="*/ 817416 h 980903"/>
                <a:gd name="connsiteX5" fmla="*/ 1798319 w 1961806"/>
                <a:gd name="connsiteY5" fmla="*/ 980903 h 980903"/>
                <a:gd name="connsiteX6" fmla="*/ 163487 w 1961806"/>
                <a:gd name="connsiteY6" fmla="*/ 980903 h 980903"/>
                <a:gd name="connsiteX7" fmla="*/ 0 w 1961806"/>
                <a:gd name="connsiteY7" fmla="*/ 817416 h 980903"/>
                <a:gd name="connsiteX8" fmla="*/ 0 w 1961806"/>
                <a:gd name="connsiteY8" fmla="*/ 163487 h 980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1806" h="980903">
                  <a:moveTo>
                    <a:pt x="0" y="163487"/>
                  </a:moveTo>
                  <a:cubicBezTo>
                    <a:pt x="0" y="73196"/>
                    <a:pt x="73196" y="0"/>
                    <a:pt x="163487" y="0"/>
                  </a:cubicBezTo>
                  <a:lnTo>
                    <a:pt x="1798319" y="0"/>
                  </a:lnTo>
                  <a:cubicBezTo>
                    <a:pt x="1888610" y="0"/>
                    <a:pt x="1961806" y="73196"/>
                    <a:pt x="1961806" y="163487"/>
                  </a:cubicBezTo>
                  <a:lnTo>
                    <a:pt x="1961806" y="817416"/>
                  </a:lnTo>
                  <a:cubicBezTo>
                    <a:pt x="1961806" y="907707"/>
                    <a:pt x="1888610" y="980903"/>
                    <a:pt x="1798319" y="980903"/>
                  </a:cubicBezTo>
                  <a:lnTo>
                    <a:pt x="163487" y="980903"/>
                  </a:lnTo>
                  <a:cubicBezTo>
                    <a:pt x="73196" y="980903"/>
                    <a:pt x="0" y="907707"/>
                    <a:pt x="0" y="817416"/>
                  </a:cubicBezTo>
                  <a:lnTo>
                    <a:pt x="0" y="16348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50000"/>
                <a:hueOff val="159979"/>
                <a:satOff val="3648"/>
                <a:lumOff val="18059"/>
                <a:alphaOff val="0"/>
              </a:schemeClr>
            </a:fillRef>
            <a:effectRef idx="0">
              <a:schemeClr val="accent2">
                <a:shade val="50000"/>
                <a:hueOff val="159979"/>
                <a:satOff val="3648"/>
                <a:lumOff val="1805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464" tIns="116464" rIns="116464" bIns="116464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dirty="0"/>
                <a:t>Elaboración y puesta en marcha del Plan de Acción</a:t>
              </a:r>
            </a:p>
          </p:txBody>
        </p:sp>
        <p:sp>
          <p:nvSpPr>
            <p:cNvPr id="45" name="Forma libre: forma 44">
              <a:extLst>
                <a:ext uri="{FF2B5EF4-FFF2-40B4-BE49-F238E27FC236}">
                  <a16:creationId xmlns:a16="http://schemas.microsoft.com/office/drawing/2014/main" id="{FB2C11FD-0C96-48F3-A128-8921E0BD9520}"/>
                </a:ext>
              </a:extLst>
            </p:cNvPr>
            <p:cNvSpPr/>
            <p:nvPr/>
          </p:nvSpPr>
          <p:spPr>
            <a:xfrm>
              <a:off x="4575073" y="4761667"/>
              <a:ext cx="1480979" cy="1152601"/>
            </a:xfrm>
            <a:custGeom>
              <a:avLst/>
              <a:gdLst>
                <a:gd name="connsiteX0" fmla="*/ 0 w 1961806"/>
                <a:gd name="connsiteY0" fmla="*/ 163487 h 980903"/>
                <a:gd name="connsiteX1" fmla="*/ 163487 w 1961806"/>
                <a:gd name="connsiteY1" fmla="*/ 0 h 980903"/>
                <a:gd name="connsiteX2" fmla="*/ 1798319 w 1961806"/>
                <a:gd name="connsiteY2" fmla="*/ 0 h 980903"/>
                <a:gd name="connsiteX3" fmla="*/ 1961806 w 1961806"/>
                <a:gd name="connsiteY3" fmla="*/ 163487 h 980903"/>
                <a:gd name="connsiteX4" fmla="*/ 1961806 w 1961806"/>
                <a:gd name="connsiteY4" fmla="*/ 817416 h 980903"/>
                <a:gd name="connsiteX5" fmla="*/ 1798319 w 1961806"/>
                <a:gd name="connsiteY5" fmla="*/ 980903 h 980903"/>
                <a:gd name="connsiteX6" fmla="*/ 163487 w 1961806"/>
                <a:gd name="connsiteY6" fmla="*/ 980903 h 980903"/>
                <a:gd name="connsiteX7" fmla="*/ 0 w 1961806"/>
                <a:gd name="connsiteY7" fmla="*/ 817416 h 980903"/>
                <a:gd name="connsiteX8" fmla="*/ 0 w 1961806"/>
                <a:gd name="connsiteY8" fmla="*/ 163487 h 980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1806" h="980903">
                  <a:moveTo>
                    <a:pt x="0" y="163487"/>
                  </a:moveTo>
                  <a:cubicBezTo>
                    <a:pt x="0" y="73196"/>
                    <a:pt x="73196" y="0"/>
                    <a:pt x="163487" y="0"/>
                  </a:cubicBezTo>
                  <a:lnTo>
                    <a:pt x="1798319" y="0"/>
                  </a:lnTo>
                  <a:cubicBezTo>
                    <a:pt x="1888610" y="0"/>
                    <a:pt x="1961806" y="73196"/>
                    <a:pt x="1961806" y="163487"/>
                  </a:cubicBezTo>
                  <a:lnTo>
                    <a:pt x="1961806" y="817416"/>
                  </a:lnTo>
                  <a:cubicBezTo>
                    <a:pt x="1961806" y="907707"/>
                    <a:pt x="1888610" y="980903"/>
                    <a:pt x="1798319" y="980903"/>
                  </a:cubicBezTo>
                  <a:lnTo>
                    <a:pt x="163487" y="980903"/>
                  </a:lnTo>
                  <a:cubicBezTo>
                    <a:pt x="73196" y="980903"/>
                    <a:pt x="0" y="907707"/>
                    <a:pt x="0" y="817416"/>
                  </a:cubicBezTo>
                  <a:lnTo>
                    <a:pt x="0" y="16348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50000"/>
                <a:hueOff val="319957"/>
                <a:satOff val="7296"/>
                <a:lumOff val="36118"/>
                <a:alphaOff val="0"/>
              </a:schemeClr>
            </a:fillRef>
            <a:effectRef idx="0">
              <a:schemeClr val="accent2">
                <a:shade val="50000"/>
                <a:hueOff val="319957"/>
                <a:satOff val="7296"/>
                <a:lumOff val="3611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464" tIns="116464" rIns="116464" bIns="116464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400" kern="1200" dirty="0"/>
                <a:t>Seguimiento y Valoración eficacia plan de acción</a:t>
              </a:r>
            </a:p>
          </p:txBody>
        </p:sp>
        <p:sp>
          <p:nvSpPr>
            <p:cNvPr id="46" name="Forma libre: forma 45">
              <a:extLst>
                <a:ext uri="{FF2B5EF4-FFF2-40B4-BE49-F238E27FC236}">
                  <a16:creationId xmlns:a16="http://schemas.microsoft.com/office/drawing/2014/main" id="{9166CB4C-EAA9-4FB4-910E-820434192AAA}"/>
                </a:ext>
              </a:extLst>
            </p:cNvPr>
            <p:cNvSpPr/>
            <p:nvPr/>
          </p:nvSpPr>
          <p:spPr>
            <a:xfrm>
              <a:off x="2632484" y="2805597"/>
              <a:ext cx="1471561" cy="1329964"/>
            </a:xfrm>
            <a:custGeom>
              <a:avLst/>
              <a:gdLst>
                <a:gd name="connsiteX0" fmla="*/ 0 w 1961806"/>
                <a:gd name="connsiteY0" fmla="*/ 163487 h 980903"/>
                <a:gd name="connsiteX1" fmla="*/ 163487 w 1961806"/>
                <a:gd name="connsiteY1" fmla="*/ 0 h 980903"/>
                <a:gd name="connsiteX2" fmla="*/ 1798319 w 1961806"/>
                <a:gd name="connsiteY2" fmla="*/ 0 h 980903"/>
                <a:gd name="connsiteX3" fmla="*/ 1961806 w 1961806"/>
                <a:gd name="connsiteY3" fmla="*/ 163487 h 980903"/>
                <a:gd name="connsiteX4" fmla="*/ 1961806 w 1961806"/>
                <a:gd name="connsiteY4" fmla="*/ 817416 h 980903"/>
                <a:gd name="connsiteX5" fmla="*/ 1798319 w 1961806"/>
                <a:gd name="connsiteY5" fmla="*/ 980903 h 980903"/>
                <a:gd name="connsiteX6" fmla="*/ 163487 w 1961806"/>
                <a:gd name="connsiteY6" fmla="*/ 980903 h 980903"/>
                <a:gd name="connsiteX7" fmla="*/ 0 w 1961806"/>
                <a:gd name="connsiteY7" fmla="*/ 817416 h 980903"/>
                <a:gd name="connsiteX8" fmla="*/ 0 w 1961806"/>
                <a:gd name="connsiteY8" fmla="*/ 163487 h 980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1806" h="980903">
                  <a:moveTo>
                    <a:pt x="0" y="163487"/>
                  </a:moveTo>
                  <a:cubicBezTo>
                    <a:pt x="0" y="73196"/>
                    <a:pt x="73196" y="0"/>
                    <a:pt x="163487" y="0"/>
                  </a:cubicBezTo>
                  <a:lnTo>
                    <a:pt x="1798319" y="0"/>
                  </a:lnTo>
                  <a:cubicBezTo>
                    <a:pt x="1888610" y="0"/>
                    <a:pt x="1961806" y="73196"/>
                    <a:pt x="1961806" y="163487"/>
                  </a:cubicBezTo>
                  <a:lnTo>
                    <a:pt x="1961806" y="817416"/>
                  </a:lnTo>
                  <a:cubicBezTo>
                    <a:pt x="1961806" y="907707"/>
                    <a:pt x="1888610" y="980903"/>
                    <a:pt x="1798319" y="980903"/>
                  </a:cubicBezTo>
                  <a:lnTo>
                    <a:pt x="163487" y="980903"/>
                  </a:lnTo>
                  <a:cubicBezTo>
                    <a:pt x="73196" y="980903"/>
                    <a:pt x="0" y="907707"/>
                    <a:pt x="0" y="817416"/>
                  </a:cubicBezTo>
                  <a:lnTo>
                    <a:pt x="0" y="16348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50000"/>
                <a:hueOff val="319957"/>
                <a:satOff val="7296"/>
                <a:lumOff val="36118"/>
                <a:alphaOff val="0"/>
              </a:schemeClr>
            </a:fillRef>
            <a:effectRef idx="0">
              <a:schemeClr val="accent2">
                <a:shade val="50000"/>
                <a:hueOff val="319957"/>
                <a:satOff val="7296"/>
                <a:lumOff val="3611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6464" tIns="116464" rIns="116464" bIns="116464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400" kern="1200" dirty="0"/>
                <a:t>Redefinición / continuidad del plan de acción</a:t>
              </a:r>
            </a:p>
          </p:txBody>
        </p:sp>
      </p:grpSp>
      <p:sp>
        <p:nvSpPr>
          <p:cNvPr id="48" name="Forma libre: forma 47">
            <a:extLst>
              <a:ext uri="{FF2B5EF4-FFF2-40B4-BE49-F238E27FC236}">
                <a16:creationId xmlns:a16="http://schemas.microsoft.com/office/drawing/2014/main" id="{BE0899C3-EC81-47B5-8FCE-772B11A6516E}"/>
              </a:ext>
            </a:extLst>
          </p:cNvPr>
          <p:cNvSpPr/>
          <p:nvPr/>
        </p:nvSpPr>
        <p:spPr>
          <a:xfrm>
            <a:off x="2855799" y="2254525"/>
            <a:ext cx="1359786" cy="787626"/>
          </a:xfrm>
          <a:custGeom>
            <a:avLst/>
            <a:gdLst>
              <a:gd name="connsiteX0" fmla="*/ 0 w 1961806"/>
              <a:gd name="connsiteY0" fmla="*/ 163487 h 980903"/>
              <a:gd name="connsiteX1" fmla="*/ 163487 w 1961806"/>
              <a:gd name="connsiteY1" fmla="*/ 0 h 980903"/>
              <a:gd name="connsiteX2" fmla="*/ 1798319 w 1961806"/>
              <a:gd name="connsiteY2" fmla="*/ 0 h 980903"/>
              <a:gd name="connsiteX3" fmla="*/ 1961806 w 1961806"/>
              <a:gd name="connsiteY3" fmla="*/ 163487 h 980903"/>
              <a:gd name="connsiteX4" fmla="*/ 1961806 w 1961806"/>
              <a:gd name="connsiteY4" fmla="*/ 817416 h 980903"/>
              <a:gd name="connsiteX5" fmla="*/ 1798319 w 1961806"/>
              <a:gd name="connsiteY5" fmla="*/ 980903 h 980903"/>
              <a:gd name="connsiteX6" fmla="*/ 163487 w 1961806"/>
              <a:gd name="connsiteY6" fmla="*/ 980903 h 980903"/>
              <a:gd name="connsiteX7" fmla="*/ 0 w 1961806"/>
              <a:gd name="connsiteY7" fmla="*/ 817416 h 980903"/>
              <a:gd name="connsiteX8" fmla="*/ 0 w 1961806"/>
              <a:gd name="connsiteY8" fmla="*/ 163487 h 980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61806" h="980903">
                <a:moveTo>
                  <a:pt x="0" y="163487"/>
                </a:moveTo>
                <a:cubicBezTo>
                  <a:pt x="0" y="73196"/>
                  <a:pt x="73196" y="0"/>
                  <a:pt x="163487" y="0"/>
                </a:cubicBezTo>
                <a:lnTo>
                  <a:pt x="1798319" y="0"/>
                </a:lnTo>
                <a:cubicBezTo>
                  <a:pt x="1888610" y="0"/>
                  <a:pt x="1961806" y="73196"/>
                  <a:pt x="1961806" y="163487"/>
                </a:cubicBezTo>
                <a:lnTo>
                  <a:pt x="1961806" y="817416"/>
                </a:lnTo>
                <a:cubicBezTo>
                  <a:pt x="1961806" y="907707"/>
                  <a:pt x="1888610" y="980903"/>
                  <a:pt x="1798319" y="980903"/>
                </a:cubicBezTo>
                <a:lnTo>
                  <a:pt x="163487" y="980903"/>
                </a:lnTo>
                <a:cubicBezTo>
                  <a:pt x="73196" y="980903"/>
                  <a:pt x="0" y="907707"/>
                  <a:pt x="0" y="817416"/>
                </a:cubicBezTo>
                <a:lnTo>
                  <a:pt x="0" y="16348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6464" tIns="116464" rIns="116464" bIns="116464" numCol="1" spcCol="1270" anchor="ctr" anchorCtr="0">
            <a:noAutofit/>
          </a:bodyPr>
          <a:lstStyle/>
          <a:p>
            <a:pPr marL="0" lvl="0" indent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400" kern="1200" dirty="0"/>
              <a:t>Revisión evaluación </a:t>
            </a:r>
            <a:r>
              <a:rPr lang="es-ES" sz="1200" kern="1200" dirty="0"/>
              <a:t>(revaluación)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0F8C2E17-69E0-4CEC-A593-327632DC4FF0}"/>
              </a:ext>
            </a:extLst>
          </p:cNvPr>
          <p:cNvSpPr txBox="1"/>
          <p:nvPr/>
        </p:nvSpPr>
        <p:spPr>
          <a:xfrm>
            <a:off x="6830314" y="2790324"/>
            <a:ext cx="4806536" cy="23698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b="1" dirty="0">
                <a:solidFill>
                  <a:schemeClr val="accent2">
                    <a:lumMod val="50000"/>
                  </a:schemeClr>
                </a:solidFill>
              </a:rPr>
              <a:t>Evaluación inicial. </a:t>
            </a:r>
            <a:r>
              <a:rPr lang="es-ES" sz="1400" dirty="0"/>
              <a:t>Primera evaluación en el 2006.  Nueva evaluación en el 2016 por cambio en la metodología de evaluación.</a:t>
            </a:r>
          </a:p>
          <a:p>
            <a:pPr algn="just"/>
            <a:endParaRPr lang="es-ES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b="1" dirty="0">
                <a:solidFill>
                  <a:schemeClr val="accent2">
                    <a:lumMod val="50000"/>
                  </a:schemeClr>
                </a:solidFill>
              </a:rPr>
              <a:t>Seguimiento y Valoración del Plan de Acción. </a:t>
            </a:r>
            <a:r>
              <a:rPr lang="es-ES" sz="1400" dirty="0"/>
              <a:t>A través de los Comités de SSL y mediante encuesta de valoración de la eficacia (“termómetro”) que se realiza al año de la puesta en marcha del Plan de acción.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400" b="1" dirty="0">
                <a:solidFill>
                  <a:schemeClr val="accent2">
                    <a:lumMod val="50000"/>
                  </a:schemeClr>
                </a:solidFill>
              </a:rPr>
              <a:t>Revisión de la evaluación (Revaluación).</a:t>
            </a:r>
            <a:r>
              <a:rPr lang="es-ES" sz="1400" dirty="0"/>
              <a:t> Periódico, cada 3 años.</a:t>
            </a:r>
          </a:p>
        </p:txBody>
      </p:sp>
    </p:spTree>
    <p:extLst>
      <p:ext uri="{BB962C8B-B14F-4D97-AF65-F5344CB8AC3E}">
        <p14:creationId xmlns:p14="http://schemas.microsoft.com/office/powerpoint/2010/main" val="3354481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8 Rectángulo"/>
          <p:cNvSpPr/>
          <p:nvPr/>
        </p:nvSpPr>
        <p:spPr>
          <a:xfrm>
            <a:off x="665657" y="626064"/>
            <a:ext cx="8369855" cy="954099"/>
          </a:xfrm>
          <a:prstGeom prst="rect">
            <a:avLst/>
          </a:prstGeom>
        </p:spPr>
        <p:txBody>
          <a:bodyPr wrap="square" lIns="91433" tIns="45716" rIns="91433" bIns="45716">
            <a:spAutoFit/>
          </a:bodyPr>
          <a:lstStyle/>
          <a:p>
            <a:r>
              <a:rPr lang="es-ES" sz="2800" b="1" dirty="0">
                <a:cs typeface="Arial"/>
              </a:rPr>
              <a:t>Revisión de la evaluación de los factores psicosociales</a:t>
            </a:r>
          </a:p>
        </p:txBody>
      </p:sp>
      <p:sp>
        <p:nvSpPr>
          <p:cNvPr id="13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10913021" y="6616704"/>
            <a:ext cx="762000" cy="153888"/>
          </a:xfrm>
        </p:spPr>
        <p:txBody>
          <a:bodyPr/>
          <a:lstStyle/>
          <a:p>
            <a:fld id="{1ED2235E-0982-3B42-A838-A74550CD4449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7DB2F14-24C7-460B-9F32-1C85E0A17E03}"/>
              </a:ext>
            </a:extLst>
          </p:cNvPr>
          <p:cNvSpPr txBox="1"/>
          <p:nvPr/>
        </p:nvSpPr>
        <p:spPr>
          <a:xfrm>
            <a:off x="611151" y="1612076"/>
            <a:ext cx="11276047" cy="2177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800"/>
              </a:spcAft>
            </a:pPr>
            <a:r>
              <a:rPr lang="es-E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Referencia Legal: CRITERIO TÉCNICO </a:t>
            </a:r>
            <a:r>
              <a:rPr lang="es-ES" sz="1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nº</a:t>
            </a:r>
            <a:r>
              <a:rPr lang="es-E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104/2021, sobre actuaciones de la Inspección de Trabajo y Seguridad Social en riesgos psicosociales.</a:t>
            </a:r>
            <a:endParaRPr lang="es-E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spcAft>
                <a:spcPts val="800"/>
              </a:spcAft>
            </a:pPr>
            <a:r>
              <a:rPr lang="es-ES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1.3.d. Revisión de la evaluación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5000"/>
              </a:lnSpc>
              <a:spcAft>
                <a:spcPts val="800"/>
              </a:spcAft>
            </a:pPr>
            <a:r>
              <a:rPr lang="es-E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acuerdo con lo dispuesto en el Art. 6 RSP y en el Art. 16.2.a) segundo párrafo LPRL, la revisión debe llevarse a cabo;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marR="100330" lvl="2" indent="-342900" algn="just">
              <a:lnSpc>
                <a:spcPct val="115000"/>
              </a:lnSpc>
              <a:spcAft>
                <a:spcPts val="95"/>
              </a:spcAft>
              <a:buFont typeface="Calibri" panose="020F0502020204030204" pitchFamily="34" charset="0"/>
              <a:buChar char="-"/>
            </a:pPr>
            <a:r>
              <a:rPr lang="es-E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Cuando se compruebe la ineficacia de las medidas aplicadas de acuerdo con los controles establecidos en la evaluación.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marR="100330" lvl="2" indent="-342900" algn="just">
              <a:lnSpc>
                <a:spcPct val="115000"/>
              </a:lnSpc>
              <a:spcAft>
                <a:spcPts val="95"/>
              </a:spcAft>
              <a:buFont typeface="Calibri" panose="020F0502020204030204" pitchFamily="34" charset="0"/>
              <a:buChar char="-"/>
            </a:pPr>
            <a:r>
              <a:rPr lang="es-ES" sz="1200" dirty="0"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Cuando se hayan producido cambios sustanciales en las condiciones de trabajo o factores psicosociales.</a:t>
            </a:r>
          </a:p>
          <a:p>
            <a:pPr marL="1257300" marR="100330" lvl="2" indent="-342900" algn="just">
              <a:lnSpc>
                <a:spcPct val="115000"/>
              </a:lnSpc>
              <a:spcAft>
                <a:spcPts val="95"/>
              </a:spcAft>
              <a:buFont typeface="Calibri" panose="020F0502020204030204" pitchFamily="34" charset="0"/>
              <a:buChar char="-"/>
            </a:pPr>
            <a:r>
              <a:rPr lang="es-E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Cuando se hayan producido o detectado incidentes, quejas internas, denuncias y daños a la salud que pudieran poner de manifiesto que las medidas de prevención hayan sido inadecuadas o insuficientes.”</a:t>
            </a:r>
            <a:endParaRPr lang="es-ES" sz="12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B7AEA307-3F58-44EB-A6AF-2FDF9FFDBA5E}"/>
              </a:ext>
            </a:extLst>
          </p:cNvPr>
          <p:cNvSpPr/>
          <p:nvPr/>
        </p:nvSpPr>
        <p:spPr>
          <a:xfrm>
            <a:off x="1877471" y="3117443"/>
            <a:ext cx="8555064" cy="216976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>
            <a:spAutoFit/>
          </a:bodyPr>
          <a:lstStyle/>
          <a:p>
            <a:pPr algn="ctr" defTabSz="990600">
              <a:spcAft>
                <a:spcPts val="0"/>
              </a:spcAft>
              <a:buClr>
                <a:srgbClr val="8091B0"/>
              </a:buClr>
            </a:pPr>
            <a:endParaRPr lang="es-ES" sz="1400" b="1" dirty="0">
              <a:solidFill>
                <a:schemeClr val="bg1">
                  <a:lumMod val="50000"/>
                </a:schemeClr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2" name="Flecha: doblada hacia arriba 11">
            <a:extLst>
              <a:ext uri="{FF2B5EF4-FFF2-40B4-BE49-F238E27FC236}">
                <a16:creationId xmlns:a16="http://schemas.microsoft.com/office/drawing/2014/main" id="{D665AE8F-5E79-4113-8BA3-8CF591A98CDD}"/>
              </a:ext>
            </a:extLst>
          </p:cNvPr>
          <p:cNvSpPr/>
          <p:nvPr/>
        </p:nvSpPr>
        <p:spPr>
          <a:xfrm rot="10800000">
            <a:off x="1014991" y="3117443"/>
            <a:ext cx="792000" cy="100800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>
            <a:spAutoFit/>
          </a:bodyPr>
          <a:lstStyle/>
          <a:p>
            <a:pPr algn="ctr" defTabSz="990600">
              <a:spcAft>
                <a:spcPts val="0"/>
              </a:spcAft>
              <a:buClr>
                <a:srgbClr val="8091B0"/>
              </a:buClr>
            </a:pPr>
            <a:endParaRPr lang="es-ES" sz="1400" b="1" dirty="0">
              <a:solidFill>
                <a:schemeClr val="bg1">
                  <a:lumMod val="50000"/>
                </a:schemeClr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8D1C2DE-91F2-418D-9FB9-5274622E62B5}"/>
              </a:ext>
            </a:extLst>
          </p:cNvPr>
          <p:cNvSpPr txBox="1"/>
          <p:nvPr/>
        </p:nvSpPr>
        <p:spPr>
          <a:xfrm>
            <a:off x="516979" y="4328512"/>
            <a:ext cx="11276048" cy="3833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ES" sz="1200" dirty="0">
                <a:solidFill>
                  <a:schemeClr val="accent2">
                    <a:lumMod val="50000"/>
                  </a:schemeClr>
                </a:solidFill>
              </a:rPr>
              <a:t>Estatuto de los trabajadores. Art.41.1.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s-E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Tendrán la consideración de modificaciones sustanciales de las condiciones de trabajo, entre otras, las que afecten a las siguientes materias: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DEBA089C-9FA4-4D67-91B1-B2D1D3B4C0E2}"/>
              </a:ext>
            </a:extLst>
          </p:cNvPr>
          <p:cNvSpPr txBox="1"/>
          <p:nvPr/>
        </p:nvSpPr>
        <p:spPr>
          <a:xfrm>
            <a:off x="1818468" y="4926785"/>
            <a:ext cx="9915556" cy="17235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60000" algn="just"/>
            <a:r>
              <a:rPr lang="es-E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Jornada de trabajo.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algn="just"/>
            <a:r>
              <a:rPr lang="es-E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Horario y distribución del tiempo de trabajo.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algn="just"/>
            <a:r>
              <a:rPr lang="es-E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Régimen de trabajo a turnos.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algn="just"/>
            <a:r>
              <a:rPr lang="es-E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Sistema de remuneración y cuantía salarial.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algn="just"/>
            <a:r>
              <a:rPr lang="es-E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e) Sistema de trabajo y rendimiento.</a:t>
            </a:r>
            <a:endParaRPr lang="es-E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algn="just"/>
            <a:r>
              <a:rPr lang="es-E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f) Funciones, cuando excedan de los límites que para la movilidad funcional prevé el artículo 39 </a:t>
            </a:r>
            <a:r>
              <a:rPr lang="es-ES" sz="12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</a:t>
            </a:r>
            <a:r>
              <a:rPr lang="es-ES" sz="1200" i="1" dirty="0">
                <a:latin typeface="Arial" panose="020B0604020202020204" pitchFamily="34" charset="0"/>
                <a:cs typeface="Times New Roman" panose="02020603050405020304" pitchFamily="18" charset="0"/>
              </a:rPr>
              <a:t>. La movilidad funcional en la empresa se efectuará de acuerdo a las titulaciones académicas o profesionales precisas para ejercer la prestación laboral y con respeto a la dignidad del trabajador).</a:t>
            </a:r>
          </a:p>
          <a:p>
            <a:pPr lvl="1"/>
            <a:endParaRPr lang="es-E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245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lecha: curvada hacia la derecha 36">
            <a:extLst>
              <a:ext uri="{FF2B5EF4-FFF2-40B4-BE49-F238E27FC236}">
                <a16:creationId xmlns:a16="http://schemas.microsoft.com/office/drawing/2014/main" id="{15581B0A-C4C4-411A-995E-BCC88FCDABD6}"/>
              </a:ext>
            </a:extLst>
          </p:cNvPr>
          <p:cNvSpPr/>
          <p:nvPr/>
        </p:nvSpPr>
        <p:spPr>
          <a:xfrm rot="15363157">
            <a:off x="8512259" y="3742846"/>
            <a:ext cx="900000" cy="3060000"/>
          </a:xfrm>
          <a:prstGeom prst="curved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2" name="Flecha: curvada hacia la derecha 31">
            <a:extLst>
              <a:ext uri="{FF2B5EF4-FFF2-40B4-BE49-F238E27FC236}">
                <a16:creationId xmlns:a16="http://schemas.microsoft.com/office/drawing/2014/main" id="{7A468562-A99F-4F7E-846C-389A7E84C911}"/>
              </a:ext>
            </a:extLst>
          </p:cNvPr>
          <p:cNvSpPr/>
          <p:nvPr/>
        </p:nvSpPr>
        <p:spPr>
          <a:xfrm rot="16018217" flipH="1">
            <a:off x="5103670" y="-2016261"/>
            <a:ext cx="1080000" cy="8784000"/>
          </a:xfrm>
          <a:prstGeom prst="curved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9" name="Flecha: curvada hacia la derecha 28">
            <a:extLst>
              <a:ext uri="{FF2B5EF4-FFF2-40B4-BE49-F238E27FC236}">
                <a16:creationId xmlns:a16="http://schemas.microsoft.com/office/drawing/2014/main" id="{B982FB85-3F0F-4DE6-878C-31ED260B1407}"/>
              </a:ext>
            </a:extLst>
          </p:cNvPr>
          <p:cNvSpPr/>
          <p:nvPr/>
        </p:nvSpPr>
        <p:spPr>
          <a:xfrm rot="16893165">
            <a:off x="2324057" y="3541962"/>
            <a:ext cx="908325" cy="3581813"/>
          </a:xfrm>
          <a:prstGeom prst="curved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6" name="8 Rectángulo"/>
          <p:cNvSpPr/>
          <p:nvPr/>
        </p:nvSpPr>
        <p:spPr>
          <a:xfrm>
            <a:off x="665657" y="626064"/>
            <a:ext cx="8369855" cy="954099"/>
          </a:xfrm>
          <a:prstGeom prst="rect">
            <a:avLst/>
          </a:prstGeom>
        </p:spPr>
        <p:txBody>
          <a:bodyPr wrap="square" lIns="91433" tIns="45716" rIns="91433" bIns="45716">
            <a:spAutoFit/>
          </a:bodyPr>
          <a:lstStyle/>
          <a:p>
            <a:r>
              <a:rPr lang="es-ES" sz="2800" b="1" dirty="0">
                <a:cs typeface="Arial"/>
              </a:rPr>
              <a:t>Estimación factores de riesgo psicosocial ante cambios organizativos</a:t>
            </a:r>
          </a:p>
        </p:txBody>
      </p:sp>
      <p:sp>
        <p:nvSpPr>
          <p:cNvPr id="13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10913021" y="6616704"/>
            <a:ext cx="762000" cy="153888"/>
          </a:xfrm>
        </p:spPr>
        <p:txBody>
          <a:bodyPr/>
          <a:lstStyle/>
          <a:p>
            <a:fld id="{1ED2235E-0982-3B42-A838-A74550CD4449}" type="slidenum">
              <a:rPr lang="en-GB" smtClean="0"/>
              <a:pPr/>
              <a:t>4</a:t>
            </a:fld>
            <a:endParaRPr lang="en-GB"/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BFA7A7B4-6A8F-4274-95AB-11B2A86DBD8B}"/>
              </a:ext>
            </a:extLst>
          </p:cNvPr>
          <p:cNvGrpSpPr/>
          <p:nvPr/>
        </p:nvGrpSpPr>
        <p:grpSpPr>
          <a:xfrm>
            <a:off x="853773" y="2675106"/>
            <a:ext cx="8079653" cy="2330072"/>
            <a:chOff x="2032385" y="2237887"/>
            <a:chExt cx="8079653" cy="2330072"/>
          </a:xfrm>
        </p:grpSpPr>
        <p:sp>
          <p:nvSpPr>
            <p:cNvPr id="16" name="Forma libre: forma 15">
              <a:extLst>
                <a:ext uri="{FF2B5EF4-FFF2-40B4-BE49-F238E27FC236}">
                  <a16:creationId xmlns:a16="http://schemas.microsoft.com/office/drawing/2014/main" id="{51306B02-6FA7-4626-B1DC-6A5F6DAD3887}"/>
                </a:ext>
              </a:extLst>
            </p:cNvPr>
            <p:cNvSpPr/>
            <p:nvPr/>
          </p:nvSpPr>
          <p:spPr>
            <a:xfrm>
              <a:off x="2032385" y="2734097"/>
              <a:ext cx="1685037" cy="1389803"/>
            </a:xfrm>
            <a:custGeom>
              <a:avLst/>
              <a:gdLst>
                <a:gd name="connsiteX0" fmla="*/ 0 w 1685037"/>
                <a:gd name="connsiteY0" fmla="*/ 138980 h 1389803"/>
                <a:gd name="connsiteX1" fmla="*/ 138980 w 1685037"/>
                <a:gd name="connsiteY1" fmla="*/ 0 h 1389803"/>
                <a:gd name="connsiteX2" fmla="*/ 1546057 w 1685037"/>
                <a:gd name="connsiteY2" fmla="*/ 0 h 1389803"/>
                <a:gd name="connsiteX3" fmla="*/ 1685037 w 1685037"/>
                <a:gd name="connsiteY3" fmla="*/ 138980 h 1389803"/>
                <a:gd name="connsiteX4" fmla="*/ 1685037 w 1685037"/>
                <a:gd name="connsiteY4" fmla="*/ 1250823 h 1389803"/>
                <a:gd name="connsiteX5" fmla="*/ 1546057 w 1685037"/>
                <a:gd name="connsiteY5" fmla="*/ 1389803 h 1389803"/>
                <a:gd name="connsiteX6" fmla="*/ 138980 w 1685037"/>
                <a:gd name="connsiteY6" fmla="*/ 1389803 h 1389803"/>
                <a:gd name="connsiteX7" fmla="*/ 0 w 1685037"/>
                <a:gd name="connsiteY7" fmla="*/ 1250823 h 1389803"/>
                <a:gd name="connsiteX8" fmla="*/ 0 w 1685037"/>
                <a:gd name="connsiteY8" fmla="*/ 138980 h 1389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5037" h="1389803">
                  <a:moveTo>
                    <a:pt x="0" y="138980"/>
                  </a:moveTo>
                  <a:cubicBezTo>
                    <a:pt x="0" y="62223"/>
                    <a:pt x="62223" y="0"/>
                    <a:pt x="138980" y="0"/>
                  </a:cubicBezTo>
                  <a:lnTo>
                    <a:pt x="1546057" y="0"/>
                  </a:lnTo>
                  <a:cubicBezTo>
                    <a:pt x="1622814" y="0"/>
                    <a:pt x="1685037" y="62223"/>
                    <a:pt x="1685037" y="138980"/>
                  </a:cubicBezTo>
                  <a:lnTo>
                    <a:pt x="1685037" y="1250823"/>
                  </a:lnTo>
                  <a:cubicBezTo>
                    <a:pt x="1685037" y="1327580"/>
                    <a:pt x="1622814" y="1389803"/>
                    <a:pt x="1546057" y="1389803"/>
                  </a:cubicBezTo>
                  <a:lnTo>
                    <a:pt x="138980" y="1389803"/>
                  </a:lnTo>
                  <a:cubicBezTo>
                    <a:pt x="62223" y="1389803"/>
                    <a:pt x="0" y="1327580"/>
                    <a:pt x="0" y="1250823"/>
                  </a:cubicBezTo>
                  <a:lnTo>
                    <a:pt x="0" y="13898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6748" tIns="56748" rIns="56748" bIns="354563" numCol="1" spcCol="1270" anchor="t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sz="1300" kern="1200" dirty="0"/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200" kern="1200" dirty="0"/>
                <a:t>Valoración de la existencias de cambios sustanciales en las condiciones de trabajo.</a:t>
              </a:r>
            </a:p>
          </p:txBody>
        </p:sp>
        <p:sp>
          <p:nvSpPr>
            <p:cNvPr id="18" name="Forma libre: forma 17">
              <a:extLst>
                <a:ext uri="{FF2B5EF4-FFF2-40B4-BE49-F238E27FC236}">
                  <a16:creationId xmlns:a16="http://schemas.microsoft.com/office/drawing/2014/main" id="{10B8A446-DFD0-402F-81D1-80D0426603E1}"/>
                </a:ext>
              </a:extLst>
            </p:cNvPr>
            <p:cNvSpPr/>
            <p:nvPr/>
          </p:nvSpPr>
          <p:spPr>
            <a:xfrm>
              <a:off x="2325038" y="2237887"/>
              <a:ext cx="1497810" cy="693633"/>
            </a:xfrm>
            <a:custGeom>
              <a:avLst/>
              <a:gdLst>
                <a:gd name="connsiteX0" fmla="*/ 0 w 1497810"/>
                <a:gd name="connsiteY0" fmla="*/ 59563 h 595630"/>
                <a:gd name="connsiteX1" fmla="*/ 59563 w 1497810"/>
                <a:gd name="connsiteY1" fmla="*/ 0 h 595630"/>
                <a:gd name="connsiteX2" fmla="*/ 1438247 w 1497810"/>
                <a:gd name="connsiteY2" fmla="*/ 0 h 595630"/>
                <a:gd name="connsiteX3" fmla="*/ 1497810 w 1497810"/>
                <a:gd name="connsiteY3" fmla="*/ 59563 h 595630"/>
                <a:gd name="connsiteX4" fmla="*/ 1497810 w 1497810"/>
                <a:gd name="connsiteY4" fmla="*/ 536067 h 595630"/>
                <a:gd name="connsiteX5" fmla="*/ 1438247 w 1497810"/>
                <a:gd name="connsiteY5" fmla="*/ 595630 h 595630"/>
                <a:gd name="connsiteX6" fmla="*/ 59563 w 1497810"/>
                <a:gd name="connsiteY6" fmla="*/ 595630 h 595630"/>
                <a:gd name="connsiteX7" fmla="*/ 0 w 1497810"/>
                <a:gd name="connsiteY7" fmla="*/ 536067 h 595630"/>
                <a:gd name="connsiteX8" fmla="*/ 0 w 1497810"/>
                <a:gd name="connsiteY8" fmla="*/ 59563 h 595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7810" h="595630">
                  <a:moveTo>
                    <a:pt x="0" y="59563"/>
                  </a:moveTo>
                  <a:cubicBezTo>
                    <a:pt x="0" y="26667"/>
                    <a:pt x="26667" y="0"/>
                    <a:pt x="59563" y="0"/>
                  </a:cubicBezTo>
                  <a:lnTo>
                    <a:pt x="1438247" y="0"/>
                  </a:lnTo>
                  <a:cubicBezTo>
                    <a:pt x="1471143" y="0"/>
                    <a:pt x="1497810" y="26667"/>
                    <a:pt x="1497810" y="59563"/>
                  </a:cubicBezTo>
                  <a:lnTo>
                    <a:pt x="1497810" y="536067"/>
                  </a:lnTo>
                  <a:cubicBezTo>
                    <a:pt x="1497810" y="568963"/>
                    <a:pt x="1471143" y="595630"/>
                    <a:pt x="1438247" y="595630"/>
                  </a:cubicBezTo>
                  <a:lnTo>
                    <a:pt x="59563" y="595630"/>
                  </a:lnTo>
                  <a:cubicBezTo>
                    <a:pt x="26667" y="595630"/>
                    <a:pt x="0" y="568963"/>
                    <a:pt x="0" y="536067"/>
                  </a:cubicBezTo>
                  <a:lnTo>
                    <a:pt x="0" y="59563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305" tIns="32685" rIns="40305" bIns="32685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100" b="1" kern="1200" dirty="0"/>
                <a:t>RELACIONES LABORALES 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dirty="0"/>
                <a:t>People Operations and Industrial Relations</a:t>
              </a:r>
              <a:endParaRPr lang="es-ES" sz="1000" b="1" kern="1200" dirty="0"/>
            </a:p>
          </p:txBody>
        </p:sp>
        <p:sp>
          <p:nvSpPr>
            <p:cNvPr id="19" name="Forma libre: forma 18">
              <a:extLst>
                <a:ext uri="{FF2B5EF4-FFF2-40B4-BE49-F238E27FC236}">
                  <a16:creationId xmlns:a16="http://schemas.microsoft.com/office/drawing/2014/main" id="{1AC9F4E8-7F7C-4C05-8AA3-2DB09A62D0D0}"/>
                </a:ext>
              </a:extLst>
            </p:cNvPr>
            <p:cNvSpPr/>
            <p:nvPr/>
          </p:nvSpPr>
          <p:spPr>
            <a:xfrm>
              <a:off x="4117373" y="2734097"/>
              <a:ext cx="1685037" cy="1389803"/>
            </a:xfrm>
            <a:custGeom>
              <a:avLst/>
              <a:gdLst>
                <a:gd name="connsiteX0" fmla="*/ 0 w 1685037"/>
                <a:gd name="connsiteY0" fmla="*/ 138980 h 1389803"/>
                <a:gd name="connsiteX1" fmla="*/ 138980 w 1685037"/>
                <a:gd name="connsiteY1" fmla="*/ 0 h 1389803"/>
                <a:gd name="connsiteX2" fmla="*/ 1546057 w 1685037"/>
                <a:gd name="connsiteY2" fmla="*/ 0 h 1389803"/>
                <a:gd name="connsiteX3" fmla="*/ 1685037 w 1685037"/>
                <a:gd name="connsiteY3" fmla="*/ 138980 h 1389803"/>
                <a:gd name="connsiteX4" fmla="*/ 1685037 w 1685037"/>
                <a:gd name="connsiteY4" fmla="*/ 1250823 h 1389803"/>
                <a:gd name="connsiteX5" fmla="*/ 1546057 w 1685037"/>
                <a:gd name="connsiteY5" fmla="*/ 1389803 h 1389803"/>
                <a:gd name="connsiteX6" fmla="*/ 138980 w 1685037"/>
                <a:gd name="connsiteY6" fmla="*/ 1389803 h 1389803"/>
                <a:gd name="connsiteX7" fmla="*/ 0 w 1685037"/>
                <a:gd name="connsiteY7" fmla="*/ 1250823 h 1389803"/>
                <a:gd name="connsiteX8" fmla="*/ 0 w 1685037"/>
                <a:gd name="connsiteY8" fmla="*/ 138980 h 1389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5037" h="1389803">
                  <a:moveTo>
                    <a:pt x="0" y="138980"/>
                  </a:moveTo>
                  <a:cubicBezTo>
                    <a:pt x="0" y="62223"/>
                    <a:pt x="62223" y="0"/>
                    <a:pt x="138980" y="0"/>
                  </a:cubicBezTo>
                  <a:lnTo>
                    <a:pt x="1546057" y="0"/>
                  </a:lnTo>
                  <a:cubicBezTo>
                    <a:pt x="1622814" y="0"/>
                    <a:pt x="1685037" y="62223"/>
                    <a:pt x="1685037" y="138980"/>
                  </a:cubicBezTo>
                  <a:lnTo>
                    <a:pt x="1685037" y="1250823"/>
                  </a:lnTo>
                  <a:cubicBezTo>
                    <a:pt x="1685037" y="1327580"/>
                    <a:pt x="1622814" y="1389803"/>
                    <a:pt x="1546057" y="1389803"/>
                  </a:cubicBezTo>
                  <a:lnTo>
                    <a:pt x="138980" y="1389803"/>
                  </a:lnTo>
                  <a:cubicBezTo>
                    <a:pt x="62223" y="1389803"/>
                    <a:pt x="0" y="1327580"/>
                    <a:pt x="0" y="1250823"/>
                  </a:cubicBezTo>
                  <a:lnTo>
                    <a:pt x="0" y="13898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6748" tIns="354563" rIns="56748" bIns="56748" numCol="1" spcCol="1270" anchor="t" anchorCtr="0">
              <a:noAutofit/>
            </a:bodyPr>
            <a:lstStyle/>
            <a:p>
              <a:pPr marL="114300" lvl="1" indent="-114300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es-ES" sz="1200" dirty="0"/>
                <a:t>Facilitar información del cambio (referencia entorno psicosocial) al SPM - </a:t>
              </a:r>
              <a:r>
                <a:rPr lang="es-ES" sz="1200" dirty="0" err="1"/>
                <a:t>Checklist</a:t>
              </a:r>
              <a:r>
                <a:rPr lang="es-ES" sz="1200" dirty="0"/>
                <a:t>   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sz="1300" kern="1200" dirty="0"/>
            </a:p>
          </p:txBody>
        </p:sp>
        <p:sp>
          <p:nvSpPr>
            <p:cNvPr id="21" name="Forma libre: forma 20">
              <a:extLst>
                <a:ext uri="{FF2B5EF4-FFF2-40B4-BE49-F238E27FC236}">
                  <a16:creationId xmlns:a16="http://schemas.microsoft.com/office/drawing/2014/main" id="{24795C37-275E-426E-9397-24B2E99298EC}"/>
                </a:ext>
              </a:extLst>
            </p:cNvPr>
            <p:cNvSpPr/>
            <p:nvPr/>
          </p:nvSpPr>
          <p:spPr>
            <a:xfrm>
              <a:off x="4481591" y="3972329"/>
              <a:ext cx="1497810" cy="595630"/>
            </a:xfrm>
            <a:custGeom>
              <a:avLst/>
              <a:gdLst>
                <a:gd name="connsiteX0" fmla="*/ 0 w 1497810"/>
                <a:gd name="connsiteY0" fmla="*/ 59563 h 595630"/>
                <a:gd name="connsiteX1" fmla="*/ 59563 w 1497810"/>
                <a:gd name="connsiteY1" fmla="*/ 0 h 595630"/>
                <a:gd name="connsiteX2" fmla="*/ 1438247 w 1497810"/>
                <a:gd name="connsiteY2" fmla="*/ 0 h 595630"/>
                <a:gd name="connsiteX3" fmla="*/ 1497810 w 1497810"/>
                <a:gd name="connsiteY3" fmla="*/ 59563 h 595630"/>
                <a:gd name="connsiteX4" fmla="*/ 1497810 w 1497810"/>
                <a:gd name="connsiteY4" fmla="*/ 536067 h 595630"/>
                <a:gd name="connsiteX5" fmla="*/ 1438247 w 1497810"/>
                <a:gd name="connsiteY5" fmla="*/ 595630 h 595630"/>
                <a:gd name="connsiteX6" fmla="*/ 59563 w 1497810"/>
                <a:gd name="connsiteY6" fmla="*/ 595630 h 595630"/>
                <a:gd name="connsiteX7" fmla="*/ 0 w 1497810"/>
                <a:gd name="connsiteY7" fmla="*/ 536067 h 595630"/>
                <a:gd name="connsiteX8" fmla="*/ 0 w 1497810"/>
                <a:gd name="connsiteY8" fmla="*/ 59563 h 595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7810" h="595630">
                  <a:moveTo>
                    <a:pt x="0" y="59563"/>
                  </a:moveTo>
                  <a:cubicBezTo>
                    <a:pt x="0" y="26667"/>
                    <a:pt x="26667" y="0"/>
                    <a:pt x="59563" y="0"/>
                  </a:cubicBezTo>
                  <a:lnTo>
                    <a:pt x="1438247" y="0"/>
                  </a:lnTo>
                  <a:cubicBezTo>
                    <a:pt x="1471143" y="0"/>
                    <a:pt x="1497810" y="26667"/>
                    <a:pt x="1497810" y="59563"/>
                  </a:cubicBezTo>
                  <a:lnTo>
                    <a:pt x="1497810" y="536067"/>
                  </a:lnTo>
                  <a:cubicBezTo>
                    <a:pt x="1497810" y="568963"/>
                    <a:pt x="1471143" y="595630"/>
                    <a:pt x="1438247" y="595630"/>
                  </a:cubicBezTo>
                  <a:lnTo>
                    <a:pt x="59563" y="595630"/>
                  </a:lnTo>
                  <a:cubicBezTo>
                    <a:pt x="26667" y="595630"/>
                    <a:pt x="0" y="568963"/>
                    <a:pt x="0" y="536067"/>
                  </a:cubicBezTo>
                  <a:lnTo>
                    <a:pt x="0" y="59563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305" tIns="32685" rIns="40305" bIns="32685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100" b="1" kern="1200" dirty="0"/>
                <a:t>Unidad promotora del cambio</a:t>
              </a:r>
            </a:p>
          </p:txBody>
        </p:sp>
        <p:sp>
          <p:nvSpPr>
            <p:cNvPr id="22" name="Forma libre: forma 21">
              <a:extLst>
                <a:ext uri="{FF2B5EF4-FFF2-40B4-BE49-F238E27FC236}">
                  <a16:creationId xmlns:a16="http://schemas.microsoft.com/office/drawing/2014/main" id="{94639E87-9569-4A85-A9C1-4E316A34A5F7}"/>
                </a:ext>
              </a:extLst>
            </p:cNvPr>
            <p:cNvSpPr/>
            <p:nvPr/>
          </p:nvSpPr>
          <p:spPr>
            <a:xfrm>
              <a:off x="6202362" y="2734097"/>
              <a:ext cx="1710412" cy="1389803"/>
            </a:xfrm>
            <a:custGeom>
              <a:avLst/>
              <a:gdLst>
                <a:gd name="connsiteX0" fmla="*/ 0 w 1685037"/>
                <a:gd name="connsiteY0" fmla="*/ 138980 h 1389803"/>
                <a:gd name="connsiteX1" fmla="*/ 138980 w 1685037"/>
                <a:gd name="connsiteY1" fmla="*/ 0 h 1389803"/>
                <a:gd name="connsiteX2" fmla="*/ 1546057 w 1685037"/>
                <a:gd name="connsiteY2" fmla="*/ 0 h 1389803"/>
                <a:gd name="connsiteX3" fmla="*/ 1685037 w 1685037"/>
                <a:gd name="connsiteY3" fmla="*/ 138980 h 1389803"/>
                <a:gd name="connsiteX4" fmla="*/ 1685037 w 1685037"/>
                <a:gd name="connsiteY4" fmla="*/ 1250823 h 1389803"/>
                <a:gd name="connsiteX5" fmla="*/ 1546057 w 1685037"/>
                <a:gd name="connsiteY5" fmla="*/ 1389803 h 1389803"/>
                <a:gd name="connsiteX6" fmla="*/ 138980 w 1685037"/>
                <a:gd name="connsiteY6" fmla="*/ 1389803 h 1389803"/>
                <a:gd name="connsiteX7" fmla="*/ 0 w 1685037"/>
                <a:gd name="connsiteY7" fmla="*/ 1250823 h 1389803"/>
                <a:gd name="connsiteX8" fmla="*/ 0 w 1685037"/>
                <a:gd name="connsiteY8" fmla="*/ 138980 h 1389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5037" h="1389803">
                  <a:moveTo>
                    <a:pt x="0" y="138980"/>
                  </a:moveTo>
                  <a:cubicBezTo>
                    <a:pt x="0" y="62223"/>
                    <a:pt x="62223" y="0"/>
                    <a:pt x="138980" y="0"/>
                  </a:cubicBezTo>
                  <a:lnTo>
                    <a:pt x="1546057" y="0"/>
                  </a:lnTo>
                  <a:cubicBezTo>
                    <a:pt x="1622814" y="0"/>
                    <a:pt x="1685037" y="62223"/>
                    <a:pt x="1685037" y="138980"/>
                  </a:cubicBezTo>
                  <a:lnTo>
                    <a:pt x="1685037" y="1250823"/>
                  </a:lnTo>
                  <a:cubicBezTo>
                    <a:pt x="1685037" y="1327580"/>
                    <a:pt x="1622814" y="1389803"/>
                    <a:pt x="1546057" y="1389803"/>
                  </a:cubicBezTo>
                  <a:lnTo>
                    <a:pt x="138980" y="1389803"/>
                  </a:lnTo>
                  <a:cubicBezTo>
                    <a:pt x="62223" y="1389803"/>
                    <a:pt x="0" y="1327580"/>
                    <a:pt x="0" y="1250823"/>
                  </a:cubicBezTo>
                  <a:lnTo>
                    <a:pt x="0" y="13898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6748" tIns="56748" rIns="56748" bIns="354563" numCol="1" spcCol="1270" anchor="t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sz="1200" kern="1200" dirty="0"/>
            </a:p>
            <a:p>
              <a:pPr marL="114300" lvl="1" indent="-114300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200" kern="1200" dirty="0"/>
                <a:t>Estimación / valoración del impacto del cambio organizativo en los factores psicosociales evaluados.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sz="1300" kern="1200" dirty="0"/>
            </a:p>
          </p:txBody>
        </p:sp>
        <p:sp>
          <p:nvSpPr>
            <p:cNvPr id="25" name="Forma libre: forma 24">
              <a:extLst>
                <a:ext uri="{FF2B5EF4-FFF2-40B4-BE49-F238E27FC236}">
                  <a16:creationId xmlns:a16="http://schemas.microsoft.com/office/drawing/2014/main" id="{2E267A1B-7700-43FC-B424-376132C0F25D}"/>
                </a:ext>
              </a:extLst>
            </p:cNvPr>
            <p:cNvSpPr/>
            <p:nvPr/>
          </p:nvSpPr>
          <p:spPr>
            <a:xfrm>
              <a:off x="6728284" y="2335890"/>
              <a:ext cx="1497810" cy="595630"/>
            </a:xfrm>
            <a:custGeom>
              <a:avLst/>
              <a:gdLst>
                <a:gd name="connsiteX0" fmla="*/ 0 w 1497810"/>
                <a:gd name="connsiteY0" fmla="*/ 59563 h 595630"/>
                <a:gd name="connsiteX1" fmla="*/ 59563 w 1497810"/>
                <a:gd name="connsiteY1" fmla="*/ 0 h 595630"/>
                <a:gd name="connsiteX2" fmla="*/ 1438247 w 1497810"/>
                <a:gd name="connsiteY2" fmla="*/ 0 h 595630"/>
                <a:gd name="connsiteX3" fmla="*/ 1497810 w 1497810"/>
                <a:gd name="connsiteY3" fmla="*/ 59563 h 595630"/>
                <a:gd name="connsiteX4" fmla="*/ 1497810 w 1497810"/>
                <a:gd name="connsiteY4" fmla="*/ 536067 h 595630"/>
                <a:gd name="connsiteX5" fmla="*/ 1438247 w 1497810"/>
                <a:gd name="connsiteY5" fmla="*/ 595630 h 595630"/>
                <a:gd name="connsiteX6" fmla="*/ 59563 w 1497810"/>
                <a:gd name="connsiteY6" fmla="*/ 595630 h 595630"/>
                <a:gd name="connsiteX7" fmla="*/ 0 w 1497810"/>
                <a:gd name="connsiteY7" fmla="*/ 536067 h 595630"/>
                <a:gd name="connsiteX8" fmla="*/ 0 w 1497810"/>
                <a:gd name="connsiteY8" fmla="*/ 59563 h 595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7810" h="595630">
                  <a:moveTo>
                    <a:pt x="0" y="59563"/>
                  </a:moveTo>
                  <a:cubicBezTo>
                    <a:pt x="0" y="26667"/>
                    <a:pt x="26667" y="0"/>
                    <a:pt x="59563" y="0"/>
                  </a:cubicBezTo>
                  <a:lnTo>
                    <a:pt x="1438247" y="0"/>
                  </a:lnTo>
                  <a:cubicBezTo>
                    <a:pt x="1471143" y="0"/>
                    <a:pt x="1497810" y="26667"/>
                    <a:pt x="1497810" y="59563"/>
                  </a:cubicBezTo>
                  <a:lnTo>
                    <a:pt x="1497810" y="536067"/>
                  </a:lnTo>
                  <a:cubicBezTo>
                    <a:pt x="1497810" y="568963"/>
                    <a:pt x="1471143" y="595630"/>
                    <a:pt x="1438247" y="595630"/>
                  </a:cubicBezTo>
                  <a:lnTo>
                    <a:pt x="59563" y="595630"/>
                  </a:lnTo>
                  <a:cubicBezTo>
                    <a:pt x="26667" y="595630"/>
                    <a:pt x="0" y="568963"/>
                    <a:pt x="0" y="536067"/>
                  </a:cubicBezTo>
                  <a:lnTo>
                    <a:pt x="0" y="59563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305" tIns="32685" rIns="40305" bIns="32685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200" b="1" kern="1200" dirty="0"/>
                <a:t>SPM 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000" dirty="0" err="1"/>
                <a:t>Health</a:t>
              </a:r>
              <a:r>
                <a:rPr lang="es-ES" sz="1000" dirty="0"/>
                <a:t> and Safety</a:t>
              </a:r>
              <a:endParaRPr lang="es-ES" sz="1000" b="1" kern="1200" dirty="0"/>
            </a:p>
          </p:txBody>
        </p:sp>
        <p:sp>
          <p:nvSpPr>
            <p:cNvPr id="27" name="Rectángulo: esquinas redondeadas 26">
              <a:extLst>
                <a:ext uri="{FF2B5EF4-FFF2-40B4-BE49-F238E27FC236}">
                  <a16:creationId xmlns:a16="http://schemas.microsoft.com/office/drawing/2014/main" id="{750A2C3E-9AF6-4286-8A6A-418F9095C916}"/>
                </a:ext>
              </a:extLst>
            </p:cNvPr>
            <p:cNvSpPr/>
            <p:nvPr/>
          </p:nvSpPr>
          <p:spPr>
            <a:xfrm>
              <a:off x="8287351" y="2734097"/>
              <a:ext cx="1685037" cy="138980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marL="114300" lvl="1" indent="-114300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s-ES" sz="1200" dirty="0"/>
            </a:p>
            <a:p>
              <a:pPr marL="114300" lvl="1" indent="-114300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200" dirty="0"/>
                <a:t>Comunicación</a:t>
              </a:r>
            </a:p>
            <a:p>
              <a:pPr marL="114300" lvl="1" indent="-114300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s-ES" sz="1200" dirty="0"/>
                <a:t>Elaboración Plan de acción, si procede</a:t>
              </a:r>
            </a:p>
          </p:txBody>
        </p:sp>
        <p:sp>
          <p:nvSpPr>
            <p:cNvPr id="28" name="Forma libre: forma 27">
              <a:extLst>
                <a:ext uri="{FF2B5EF4-FFF2-40B4-BE49-F238E27FC236}">
                  <a16:creationId xmlns:a16="http://schemas.microsoft.com/office/drawing/2014/main" id="{9BE1D576-364E-449D-89B1-B9C08705DB4E}"/>
                </a:ext>
              </a:extLst>
            </p:cNvPr>
            <p:cNvSpPr/>
            <p:nvPr/>
          </p:nvSpPr>
          <p:spPr>
            <a:xfrm>
              <a:off x="8614228" y="3972329"/>
              <a:ext cx="1497810" cy="595630"/>
            </a:xfrm>
            <a:custGeom>
              <a:avLst/>
              <a:gdLst>
                <a:gd name="connsiteX0" fmla="*/ 0 w 1497810"/>
                <a:gd name="connsiteY0" fmla="*/ 59563 h 595630"/>
                <a:gd name="connsiteX1" fmla="*/ 59563 w 1497810"/>
                <a:gd name="connsiteY1" fmla="*/ 0 h 595630"/>
                <a:gd name="connsiteX2" fmla="*/ 1438247 w 1497810"/>
                <a:gd name="connsiteY2" fmla="*/ 0 h 595630"/>
                <a:gd name="connsiteX3" fmla="*/ 1497810 w 1497810"/>
                <a:gd name="connsiteY3" fmla="*/ 59563 h 595630"/>
                <a:gd name="connsiteX4" fmla="*/ 1497810 w 1497810"/>
                <a:gd name="connsiteY4" fmla="*/ 536067 h 595630"/>
                <a:gd name="connsiteX5" fmla="*/ 1438247 w 1497810"/>
                <a:gd name="connsiteY5" fmla="*/ 595630 h 595630"/>
                <a:gd name="connsiteX6" fmla="*/ 59563 w 1497810"/>
                <a:gd name="connsiteY6" fmla="*/ 595630 h 595630"/>
                <a:gd name="connsiteX7" fmla="*/ 0 w 1497810"/>
                <a:gd name="connsiteY7" fmla="*/ 536067 h 595630"/>
                <a:gd name="connsiteX8" fmla="*/ 0 w 1497810"/>
                <a:gd name="connsiteY8" fmla="*/ 59563 h 595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7810" h="595630">
                  <a:moveTo>
                    <a:pt x="0" y="59563"/>
                  </a:moveTo>
                  <a:cubicBezTo>
                    <a:pt x="0" y="26667"/>
                    <a:pt x="26667" y="0"/>
                    <a:pt x="59563" y="0"/>
                  </a:cubicBezTo>
                  <a:lnTo>
                    <a:pt x="1438247" y="0"/>
                  </a:lnTo>
                  <a:cubicBezTo>
                    <a:pt x="1471143" y="0"/>
                    <a:pt x="1497810" y="26667"/>
                    <a:pt x="1497810" y="59563"/>
                  </a:cubicBezTo>
                  <a:lnTo>
                    <a:pt x="1497810" y="536067"/>
                  </a:lnTo>
                  <a:cubicBezTo>
                    <a:pt x="1497810" y="568963"/>
                    <a:pt x="1471143" y="595630"/>
                    <a:pt x="1438247" y="595630"/>
                  </a:cubicBezTo>
                  <a:lnTo>
                    <a:pt x="59563" y="595630"/>
                  </a:lnTo>
                  <a:cubicBezTo>
                    <a:pt x="26667" y="595630"/>
                    <a:pt x="0" y="568963"/>
                    <a:pt x="0" y="536067"/>
                  </a:cubicBezTo>
                  <a:lnTo>
                    <a:pt x="0" y="59563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305" tIns="32685" rIns="40305" bIns="32685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ES" sz="1200" b="1" dirty="0"/>
                <a:t>Unidad PBP</a:t>
              </a:r>
              <a:endParaRPr lang="es-ES" sz="1200" b="1" kern="1200" dirty="0"/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id="{024AED84-147E-4F8E-A5F7-31339917092A}"/>
              </a:ext>
            </a:extLst>
          </p:cNvPr>
          <p:cNvSpPr/>
          <p:nvPr/>
        </p:nvSpPr>
        <p:spPr>
          <a:xfrm>
            <a:off x="2821227" y="2364838"/>
            <a:ext cx="6309514" cy="2772000"/>
          </a:xfrm>
          <a:prstGeom prst="rect">
            <a:avLst/>
          </a:prstGeom>
          <a:ln w="28575">
            <a:solidFill>
              <a:schemeClr val="accent2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>
            <a:spAutoFit/>
          </a:bodyPr>
          <a:lstStyle/>
          <a:p>
            <a:pPr algn="ctr" defTabSz="990600">
              <a:spcAft>
                <a:spcPts val="0"/>
              </a:spcAft>
              <a:buClr>
                <a:srgbClr val="8091B0"/>
              </a:buClr>
            </a:pPr>
            <a:endParaRPr lang="es-ES" sz="1400" b="1" dirty="0">
              <a:solidFill>
                <a:schemeClr val="bg1">
                  <a:lumMod val="50000"/>
                </a:schemeClr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0" name="Diagrama de flujo: conector 9">
            <a:extLst>
              <a:ext uri="{FF2B5EF4-FFF2-40B4-BE49-F238E27FC236}">
                <a16:creationId xmlns:a16="http://schemas.microsoft.com/office/drawing/2014/main" id="{46A30E76-174C-48B6-8A7F-9C3AED24939D}"/>
              </a:ext>
            </a:extLst>
          </p:cNvPr>
          <p:cNvSpPr/>
          <p:nvPr/>
        </p:nvSpPr>
        <p:spPr>
          <a:xfrm>
            <a:off x="2170276" y="5469148"/>
            <a:ext cx="768485" cy="504000"/>
          </a:xfrm>
          <a:prstGeom prst="flowChartConnector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>
            <a:spAutoFit/>
          </a:bodyPr>
          <a:lstStyle/>
          <a:p>
            <a:pPr algn="ctr" defTabSz="990600">
              <a:spcAft>
                <a:spcPts val="0"/>
              </a:spcAft>
              <a:buClr>
                <a:srgbClr val="8091B0"/>
              </a:buClr>
            </a:pPr>
            <a:r>
              <a:rPr lang="es-ES" sz="1400" b="1" dirty="0">
                <a:solidFill>
                  <a:schemeClr val="bg1"/>
                </a:solidFill>
                <a:latin typeface="Trebuchet MS" pitchFamily="34" charset="0"/>
                <a:cs typeface="Arial" charset="0"/>
              </a:rPr>
              <a:t>SI</a:t>
            </a:r>
          </a:p>
        </p:txBody>
      </p:sp>
      <p:sp>
        <p:nvSpPr>
          <p:cNvPr id="35" name="Forma libre: forma 34">
            <a:extLst>
              <a:ext uri="{FF2B5EF4-FFF2-40B4-BE49-F238E27FC236}">
                <a16:creationId xmlns:a16="http://schemas.microsoft.com/office/drawing/2014/main" id="{4C3F18DA-BAB3-4211-802B-9694CA4FEE93}"/>
              </a:ext>
            </a:extLst>
          </p:cNvPr>
          <p:cNvSpPr/>
          <p:nvPr/>
        </p:nvSpPr>
        <p:spPr>
          <a:xfrm>
            <a:off x="9515518" y="2930509"/>
            <a:ext cx="1685037" cy="1567772"/>
          </a:xfrm>
          <a:custGeom>
            <a:avLst/>
            <a:gdLst>
              <a:gd name="connsiteX0" fmla="*/ 0 w 1685037"/>
              <a:gd name="connsiteY0" fmla="*/ 138980 h 1389803"/>
              <a:gd name="connsiteX1" fmla="*/ 138980 w 1685037"/>
              <a:gd name="connsiteY1" fmla="*/ 0 h 1389803"/>
              <a:gd name="connsiteX2" fmla="*/ 1546057 w 1685037"/>
              <a:gd name="connsiteY2" fmla="*/ 0 h 1389803"/>
              <a:gd name="connsiteX3" fmla="*/ 1685037 w 1685037"/>
              <a:gd name="connsiteY3" fmla="*/ 138980 h 1389803"/>
              <a:gd name="connsiteX4" fmla="*/ 1685037 w 1685037"/>
              <a:gd name="connsiteY4" fmla="*/ 1250823 h 1389803"/>
              <a:gd name="connsiteX5" fmla="*/ 1546057 w 1685037"/>
              <a:gd name="connsiteY5" fmla="*/ 1389803 h 1389803"/>
              <a:gd name="connsiteX6" fmla="*/ 138980 w 1685037"/>
              <a:gd name="connsiteY6" fmla="*/ 1389803 h 1389803"/>
              <a:gd name="connsiteX7" fmla="*/ 0 w 1685037"/>
              <a:gd name="connsiteY7" fmla="*/ 1250823 h 1389803"/>
              <a:gd name="connsiteX8" fmla="*/ 0 w 1685037"/>
              <a:gd name="connsiteY8" fmla="*/ 138980 h 138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5037" h="1389803">
                <a:moveTo>
                  <a:pt x="0" y="138980"/>
                </a:moveTo>
                <a:cubicBezTo>
                  <a:pt x="0" y="62223"/>
                  <a:pt x="62223" y="0"/>
                  <a:pt x="138980" y="0"/>
                </a:cubicBezTo>
                <a:lnTo>
                  <a:pt x="1546057" y="0"/>
                </a:lnTo>
                <a:cubicBezTo>
                  <a:pt x="1622814" y="0"/>
                  <a:pt x="1685037" y="62223"/>
                  <a:pt x="1685037" y="138980"/>
                </a:cubicBezTo>
                <a:lnTo>
                  <a:pt x="1685037" y="1250823"/>
                </a:lnTo>
                <a:cubicBezTo>
                  <a:pt x="1685037" y="1327580"/>
                  <a:pt x="1622814" y="1389803"/>
                  <a:pt x="1546057" y="1389803"/>
                </a:cubicBezTo>
                <a:lnTo>
                  <a:pt x="138980" y="1389803"/>
                </a:lnTo>
                <a:cubicBezTo>
                  <a:pt x="62223" y="1389803"/>
                  <a:pt x="0" y="1327580"/>
                  <a:pt x="0" y="1250823"/>
                </a:cubicBezTo>
                <a:lnTo>
                  <a:pt x="0" y="13898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6748" tIns="56748" rIns="56748" bIns="354563" numCol="1" spcCol="1270" anchor="t" anchorCtr="0">
            <a:noAutofit/>
          </a:bodyPr>
          <a:lstStyle/>
          <a:p>
            <a:pPr marL="114300" lvl="1" indent="-114300" algn="l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es-ES" sz="1300" kern="1200" dirty="0"/>
          </a:p>
          <a:p>
            <a:pPr marL="114300" lvl="1" indent="-114300" algn="l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lang="es-ES" sz="1200" kern="1200" dirty="0"/>
              <a:t>Revisión de la evaluación periódica (Revaluación), cada 3 años, </a:t>
            </a:r>
            <a:r>
              <a:rPr lang="es-ES" sz="1200" dirty="0"/>
              <a:t>establecida en el proceso estándar</a:t>
            </a:r>
            <a:r>
              <a:rPr lang="es-ES" sz="1300" dirty="0"/>
              <a:t>.</a:t>
            </a:r>
            <a:r>
              <a:rPr lang="es-ES" sz="1300" kern="1200" dirty="0"/>
              <a:t> </a:t>
            </a:r>
          </a:p>
        </p:txBody>
      </p:sp>
      <p:sp>
        <p:nvSpPr>
          <p:cNvPr id="34" name="Forma libre: forma 33">
            <a:extLst>
              <a:ext uri="{FF2B5EF4-FFF2-40B4-BE49-F238E27FC236}">
                <a16:creationId xmlns:a16="http://schemas.microsoft.com/office/drawing/2014/main" id="{09B1A053-566E-4A46-907C-6140BF7D87FB}"/>
              </a:ext>
            </a:extLst>
          </p:cNvPr>
          <p:cNvSpPr/>
          <p:nvPr/>
        </p:nvSpPr>
        <p:spPr>
          <a:xfrm>
            <a:off x="9958431" y="2449365"/>
            <a:ext cx="1497810" cy="691821"/>
          </a:xfrm>
          <a:custGeom>
            <a:avLst/>
            <a:gdLst>
              <a:gd name="connsiteX0" fmla="*/ 0 w 1497810"/>
              <a:gd name="connsiteY0" fmla="*/ 59563 h 595630"/>
              <a:gd name="connsiteX1" fmla="*/ 59563 w 1497810"/>
              <a:gd name="connsiteY1" fmla="*/ 0 h 595630"/>
              <a:gd name="connsiteX2" fmla="*/ 1438247 w 1497810"/>
              <a:gd name="connsiteY2" fmla="*/ 0 h 595630"/>
              <a:gd name="connsiteX3" fmla="*/ 1497810 w 1497810"/>
              <a:gd name="connsiteY3" fmla="*/ 59563 h 595630"/>
              <a:gd name="connsiteX4" fmla="*/ 1497810 w 1497810"/>
              <a:gd name="connsiteY4" fmla="*/ 536067 h 595630"/>
              <a:gd name="connsiteX5" fmla="*/ 1438247 w 1497810"/>
              <a:gd name="connsiteY5" fmla="*/ 595630 h 595630"/>
              <a:gd name="connsiteX6" fmla="*/ 59563 w 1497810"/>
              <a:gd name="connsiteY6" fmla="*/ 595630 h 595630"/>
              <a:gd name="connsiteX7" fmla="*/ 0 w 1497810"/>
              <a:gd name="connsiteY7" fmla="*/ 536067 h 595630"/>
              <a:gd name="connsiteX8" fmla="*/ 0 w 1497810"/>
              <a:gd name="connsiteY8" fmla="*/ 59563 h 59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97810" h="595630">
                <a:moveTo>
                  <a:pt x="0" y="59563"/>
                </a:moveTo>
                <a:cubicBezTo>
                  <a:pt x="0" y="26667"/>
                  <a:pt x="26667" y="0"/>
                  <a:pt x="59563" y="0"/>
                </a:cubicBezTo>
                <a:lnTo>
                  <a:pt x="1438247" y="0"/>
                </a:lnTo>
                <a:cubicBezTo>
                  <a:pt x="1471143" y="0"/>
                  <a:pt x="1497810" y="26667"/>
                  <a:pt x="1497810" y="59563"/>
                </a:cubicBezTo>
                <a:lnTo>
                  <a:pt x="1497810" y="536067"/>
                </a:lnTo>
                <a:cubicBezTo>
                  <a:pt x="1497810" y="568963"/>
                  <a:pt x="1471143" y="595630"/>
                  <a:pt x="1438247" y="595630"/>
                </a:cubicBezTo>
                <a:lnTo>
                  <a:pt x="59563" y="595630"/>
                </a:lnTo>
                <a:cubicBezTo>
                  <a:pt x="26667" y="595630"/>
                  <a:pt x="0" y="568963"/>
                  <a:pt x="0" y="536067"/>
                </a:cubicBezTo>
                <a:lnTo>
                  <a:pt x="0" y="59563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0305" tIns="32685" rIns="40305" bIns="32685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ES" sz="1200" b="1" dirty="0"/>
              <a:t>TODA LA ORGANIZACIÓN</a:t>
            </a:r>
            <a:endParaRPr lang="es-ES" sz="1200" b="1" kern="1200" dirty="0"/>
          </a:p>
        </p:txBody>
      </p:sp>
      <p:sp>
        <p:nvSpPr>
          <p:cNvPr id="39" name="Forma libre: forma 38">
            <a:extLst>
              <a:ext uri="{FF2B5EF4-FFF2-40B4-BE49-F238E27FC236}">
                <a16:creationId xmlns:a16="http://schemas.microsoft.com/office/drawing/2014/main" id="{D5BA4BBA-67F9-4B35-A559-C7CD5CB14806}"/>
              </a:ext>
            </a:extLst>
          </p:cNvPr>
          <p:cNvSpPr/>
          <p:nvPr/>
        </p:nvSpPr>
        <p:spPr>
          <a:xfrm>
            <a:off x="4571917" y="5294555"/>
            <a:ext cx="2821104" cy="1052974"/>
          </a:xfrm>
          <a:custGeom>
            <a:avLst/>
            <a:gdLst>
              <a:gd name="connsiteX0" fmla="*/ 0 w 1685037"/>
              <a:gd name="connsiteY0" fmla="*/ 138980 h 1389803"/>
              <a:gd name="connsiteX1" fmla="*/ 138980 w 1685037"/>
              <a:gd name="connsiteY1" fmla="*/ 0 h 1389803"/>
              <a:gd name="connsiteX2" fmla="*/ 1546057 w 1685037"/>
              <a:gd name="connsiteY2" fmla="*/ 0 h 1389803"/>
              <a:gd name="connsiteX3" fmla="*/ 1685037 w 1685037"/>
              <a:gd name="connsiteY3" fmla="*/ 138980 h 1389803"/>
              <a:gd name="connsiteX4" fmla="*/ 1685037 w 1685037"/>
              <a:gd name="connsiteY4" fmla="*/ 1250823 h 1389803"/>
              <a:gd name="connsiteX5" fmla="*/ 1546057 w 1685037"/>
              <a:gd name="connsiteY5" fmla="*/ 1389803 h 1389803"/>
              <a:gd name="connsiteX6" fmla="*/ 138980 w 1685037"/>
              <a:gd name="connsiteY6" fmla="*/ 1389803 h 1389803"/>
              <a:gd name="connsiteX7" fmla="*/ 0 w 1685037"/>
              <a:gd name="connsiteY7" fmla="*/ 1250823 h 1389803"/>
              <a:gd name="connsiteX8" fmla="*/ 0 w 1685037"/>
              <a:gd name="connsiteY8" fmla="*/ 138980 h 1389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85037" h="1389803">
                <a:moveTo>
                  <a:pt x="0" y="138980"/>
                </a:moveTo>
                <a:cubicBezTo>
                  <a:pt x="0" y="62223"/>
                  <a:pt x="62223" y="0"/>
                  <a:pt x="138980" y="0"/>
                </a:cubicBezTo>
                <a:lnTo>
                  <a:pt x="1546057" y="0"/>
                </a:lnTo>
                <a:cubicBezTo>
                  <a:pt x="1622814" y="0"/>
                  <a:pt x="1685037" y="62223"/>
                  <a:pt x="1685037" y="138980"/>
                </a:cubicBezTo>
                <a:lnTo>
                  <a:pt x="1685037" y="1250823"/>
                </a:lnTo>
                <a:cubicBezTo>
                  <a:pt x="1685037" y="1327580"/>
                  <a:pt x="1622814" y="1389803"/>
                  <a:pt x="1546057" y="1389803"/>
                </a:cubicBezTo>
                <a:lnTo>
                  <a:pt x="138980" y="1389803"/>
                </a:lnTo>
                <a:cubicBezTo>
                  <a:pt x="62223" y="1389803"/>
                  <a:pt x="0" y="1327580"/>
                  <a:pt x="0" y="1250823"/>
                </a:cubicBezTo>
                <a:lnTo>
                  <a:pt x="0" y="138980"/>
                </a:lnTo>
                <a:close/>
              </a:path>
            </a:pathLst>
          </a:custGeom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56748" tIns="56748" rIns="56748" bIns="354563" numCol="1" spcCol="1270" anchor="t" anchorCtr="0">
            <a:noAutofit/>
          </a:bodyPr>
          <a:lstStyle/>
          <a:p>
            <a:pPr marL="0" lvl="1" algn="just" defTabSz="5778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s-ES" sz="1100" i="1" dirty="0"/>
              <a:t>En el caso de requerirse una revisión de la evaluación previa a la establecida en el proceso estándar para toda la organización, se realizará en un periodo superior a los 6 meses desde la implantación del cambio organizativo</a:t>
            </a:r>
            <a:r>
              <a:rPr lang="es-ES" sz="1050" i="1" dirty="0"/>
              <a:t>.</a:t>
            </a:r>
            <a:r>
              <a:rPr lang="es-ES" sz="1050" i="1" kern="1200" dirty="0"/>
              <a:t> </a:t>
            </a:r>
          </a:p>
        </p:txBody>
      </p:sp>
      <p:sp>
        <p:nvSpPr>
          <p:cNvPr id="40" name="Diagrama de flujo: conector 39">
            <a:extLst>
              <a:ext uri="{FF2B5EF4-FFF2-40B4-BE49-F238E27FC236}">
                <a16:creationId xmlns:a16="http://schemas.microsoft.com/office/drawing/2014/main" id="{5D5CE069-3230-4C7B-BBFF-96265AA83A9B}"/>
              </a:ext>
            </a:extLst>
          </p:cNvPr>
          <p:cNvSpPr/>
          <p:nvPr/>
        </p:nvSpPr>
        <p:spPr>
          <a:xfrm>
            <a:off x="5213984" y="1562547"/>
            <a:ext cx="768485" cy="504000"/>
          </a:xfrm>
          <a:prstGeom prst="flowChartConnector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>
            <a:spAutoFit/>
          </a:bodyPr>
          <a:lstStyle/>
          <a:p>
            <a:pPr algn="ctr" defTabSz="990600">
              <a:spcAft>
                <a:spcPts val="0"/>
              </a:spcAft>
              <a:buClr>
                <a:srgbClr val="8091B0"/>
              </a:buClr>
            </a:pPr>
            <a:r>
              <a:rPr lang="es-ES" sz="1400" b="1" dirty="0">
                <a:solidFill>
                  <a:schemeClr val="bg1"/>
                </a:solidFill>
                <a:latin typeface="Trebuchet MS" pitchFamily="34" charset="0"/>
                <a:cs typeface="Arial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744524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8 Rectángulo"/>
          <p:cNvSpPr/>
          <p:nvPr/>
        </p:nvSpPr>
        <p:spPr>
          <a:xfrm>
            <a:off x="665657" y="626064"/>
            <a:ext cx="8369855" cy="954099"/>
          </a:xfrm>
          <a:prstGeom prst="rect">
            <a:avLst/>
          </a:prstGeom>
        </p:spPr>
        <p:txBody>
          <a:bodyPr wrap="square" lIns="91433" tIns="45716" rIns="91433" bIns="45716">
            <a:spAutoFit/>
          </a:bodyPr>
          <a:lstStyle/>
          <a:p>
            <a:r>
              <a:rPr lang="es-ES" sz="2800" b="1" dirty="0">
                <a:cs typeface="Arial"/>
              </a:rPr>
              <a:t>CHECKLIST estimación factores riesgos ante cambios organizativos</a:t>
            </a:r>
          </a:p>
        </p:txBody>
      </p:sp>
      <p:sp>
        <p:nvSpPr>
          <p:cNvPr id="13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10913021" y="6616704"/>
            <a:ext cx="762000" cy="153888"/>
          </a:xfrm>
        </p:spPr>
        <p:txBody>
          <a:bodyPr/>
          <a:lstStyle/>
          <a:p>
            <a:fld id="{1ED2235E-0982-3B42-A838-A74550CD4449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6FA3A2C-4A5A-45BA-AC3A-7F4F08C32B19}"/>
              </a:ext>
            </a:extLst>
          </p:cNvPr>
          <p:cNvSpPr txBox="1"/>
          <p:nvPr/>
        </p:nvSpPr>
        <p:spPr>
          <a:xfrm>
            <a:off x="8528165" y="2089927"/>
            <a:ext cx="3221182" cy="24622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ES" sz="2000" dirty="0">
                <a:hlinkClick r:id="rId2"/>
              </a:rPr>
              <a:t>https://enelcom-my.sharepoint.com/personal/marialuz_colmenares_enel_com/Documents/PROYECTOS/Checklist.%20Cambio-Psico/Borrador%20Checklist%20PS_Cambios%20Organizativos%20v.3.xlsx</a:t>
            </a:r>
            <a:endParaRPr lang="es-ES" sz="2000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F13E59E3-273D-404E-A27B-9863254D6C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657" y="1580163"/>
            <a:ext cx="7383076" cy="5113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007310"/>
      </p:ext>
    </p:extLst>
  </p:cSld>
  <p:clrMapOvr>
    <a:masterClrMapping/>
  </p:clrMapOvr>
</p:sld>
</file>

<file path=ppt/theme/theme1.xml><?xml version="1.0" encoding="utf-8"?>
<a:theme xmlns:a="http://schemas.openxmlformats.org/drawingml/2006/main" name="ENDESA_PPTtemplate_v2-7JPEG+VECTORLOGO">
  <a:themeElements>
    <a:clrScheme name="ENEL">
      <a:dk1>
        <a:sysClr val="windowText" lastClr="000000"/>
      </a:dk1>
      <a:lt1>
        <a:sysClr val="window" lastClr="FFFFFF"/>
      </a:lt1>
      <a:dk2>
        <a:srgbClr val="C6C6C6"/>
      </a:dk2>
      <a:lt2>
        <a:srgbClr val="EDEEE8"/>
      </a:lt2>
      <a:accent1>
        <a:srgbClr val="0655FA"/>
      </a:accent1>
      <a:accent2>
        <a:srgbClr val="40B9E6"/>
      </a:accent2>
      <a:accent3>
        <a:srgbClr val="E71401"/>
      </a:accent3>
      <a:accent4>
        <a:srgbClr val="FE0F64"/>
      </a:accent4>
      <a:accent5>
        <a:srgbClr val="028C59"/>
      </a:accent5>
      <a:accent6>
        <a:srgbClr val="55BD5A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effectLst>
          <a:outerShdw blurRad="50800" dist="38100" dir="8100000" algn="tr" rotWithShape="0">
            <a:prstClr val="black">
              <a:alpha val="40000"/>
            </a:prstClr>
          </a:outerShdw>
        </a:effectLst>
      </a:spPr>
      <a:bodyPr wrap="square" lIns="0" tIns="0" rIns="0" bIns="0">
        <a:spAutoFit/>
      </a:bodyPr>
      <a:lstStyle>
        <a:defPPr algn="ctr" defTabSz="990600">
          <a:spcAft>
            <a:spcPts val="0"/>
          </a:spcAft>
          <a:buClr>
            <a:srgbClr val="8091B0"/>
          </a:buClr>
          <a:defRPr sz="1400" b="1" dirty="0" smtClean="0">
            <a:solidFill>
              <a:schemeClr val="bg1">
                <a:lumMod val="50000"/>
              </a:schemeClr>
            </a:solidFill>
            <a:latin typeface="Trebuchet MS" pitchFamily="34" charset="0"/>
            <a:cs typeface="Arial" charset="0"/>
          </a:defRPr>
        </a:defPPr>
      </a:lst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el_PPTtemplate_v2-6[JPEG+VECTORLOGO]" id="{A78A76FD-14E2-4D80-A313-D0CAB5E218D4}" vid="{C3814A83-8DC5-4303-A835-89EF9FAE18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8C71B8F738CF4F954DA6EC79E3C9B1" ma:contentTypeVersion="9" ma:contentTypeDescription="Create a new document." ma:contentTypeScope="" ma:versionID="511009400649e651120dd7482800aa27">
  <xsd:schema xmlns:xsd="http://www.w3.org/2001/XMLSchema" xmlns:xs="http://www.w3.org/2001/XMLSchema" xmlns:p="http://schemas.microsoft.com/office/2006/metadata/properties" xmlns:ns2="9a878179-5832-4de0-ade3-20edf1d218fe" xmlns:ns3="84bac609-554c-412d-8810-5478ac15e297" targetNamespace="http://schemas.microsoft.com/office/2006/metadata/properties" ma:root="true" ma:fieldsID="0aee6ad7b473290b095911fad2f04444" ns2:_="" ns3:_="">
    <xsd:import namespace="9a878179-5832-4de0-ade3-20edf1d218fe"/>
    <xsd:import namespace="84bac609-554c-412d-8810-5478ac15e2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878179-5832-4de0-ade3-20edf1d218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bac609-554c-412d-8810-5478ac15e29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BDD107-4940-4B1F-A59D-DAF4321FCBEE}">
  <ds:schemaRefs>
    <ds:schemaRef ds:uri="9a878179-5832-4de0-ade3-20edf1d218f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84bac609-554c-412d-8810-5478ac15e297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2388630-9F8D-4E59-95AA-0AFE38741F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6E6EF6-D503-4CBF-AF72-2C109CA6AB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878179-5832-4de0-ade3-20edf1d218fe"/>
    <ds:schemaRef ds:uri="84bac609-554c-412d-8810-5478ac15e2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ENDESA_PPTtemplate_v2-7JPEG+VECTORLOGO</Template>
  <TotalTime>0</TotalTime>
  <Words>578</Words>
  <Application>Microsoft Office PowerPoint</Application>
  <PresentationFormat>Panorámica</PresentationFormat>
  <Paragraphs>56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Lucida Grande</vt:lpstr>
      <vt:lpstr>Trebuchet MS</vt:lpstr>
      <vt:lpstr>ENDESA_PPTtemplate_v2-7JPEG+VECTORLOGO</vt:lpstr>
      <vt:lpstr>Estimación factores de riesgo psicosocial ante cambios organizativos.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Personas</dc:title>
  <dc:creator/>
  <cp:revision>10</cp:revision>
  <cp:lastPrinted>2016-01-26T17:14:29Z</cp:lastPrinted>
  <dcterms:created xsi:type="dcterms:W3CDTF">2016-01-28T08:54:26Z</dcterms:created>
  <dcterms:modified xsi:type="dcterms:W3CDTF">2021-10-15T08:55:26Z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0x010100DE8C71B8F738CF4F954DA6EC79E3C9B1</vt:lpwstr>
  </property>
  <property fmtid="{D5CDD505-2E9C-101B-9397-08002B2CF9AE}" pid="3" name="MSIP_Label_797ad33d-ed35-43c0-b526-22bc83c17deb_Enabled">
    <vt:lpwstr>true</vt:lpwstr>
  </property>
  <property fmtid="{D5CDD505-2E9C-101B-9397-08002B2CF9AE}" pid="4" name="MSIP_Label_797ad33d-ed35-43c0-b526-22bc83c17deb_SetDate">
    <vt:lpwstr>2021-10-15T08:48:09Z</vt:lpwstr>
  </property>
  <property fmtid="{D5CDD505-2E9C-101B-9397-08002B2CF9AE}" pid="5" name="MSIP_Label_797ad33d-ed35-43c0-b526-22bc83c17deb_Method">
    <vt:lpwstr>Standard</vt:lpwstr>
  </property>
  <property fmtid="{D5CDD505-2E9C-101B-9397-08002B2CF9AE}" pid="6" name="MSIP_Label_797ad33d-ed35-43c0-b526-22bc83c17deb_Name">
    <vt:lpwstr>797ad33d-ed35-43c0-b526-22bc83c17deb</vt:lpwstr>
  </property>
  <property fmtid="{D5CDD505-2E9C-101B-9397-08002B2CF9AE}" pid="7" name="MSIP_Label_797ad33d-ed35-43c0-b526-22bc83c17deb_SiteId">
    <vt:lpwstr>d539d4bf-5610-471a-afc2-1c76685cfefa</vt:lpwstr>
  </property>
  <property fmtid="{D5CDD505-2E9C-101B-9397-08002B2CF9AE}" pid="8" name="MSIP_Label_797ad33d-ed35-43c0-b526-22bc83c17deb_ActionId">
    <vt:lpwstr>20f65d78-9bf3-4490-a3bd-eff0381a11aa</vt:lpwstr>
  </property>
  <property fmtid="{D5CDD505-2E9C-101B-9397-08002B2CF9AE}" pid="9" name="MSIP_Label_797ad33d-ed35-43c0-b526-22bc83c17deb_ContentBits">
    <vt:lpwstr>1</vt:lpwstr>
  </property>
</Properties>
</file>